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7" r:id="rId2"/>
    <p:sldId id="258" r:id="rId3"/>
    <p:sldId id="276" r:id="rId4"/>
    <p:sldId id="259" r:id="rId5"/>
    <p:sldId id="260" r:id="rId6"/>
    <p:sldId id="261" r:id="rId7"/>
    <p:sldId id="262" r:id="rId8"/>
    <p:sldId id="263" r:id="rId9"/>
    <p:sldId id="264" r:id="rId10"/>
    <p:sldId id="265" r:id="rId11"/>
    <p:sldId id="266" r:id="rId12"/>
    <p:sldId id="267" r:id="rId13"/>
    <p:sldId id="268" r:id="rId14"/>
    <p:sldId id="269" r:id="rId15"/>
    <p:sldId id="274" r:id="rId16"/>
    <p:sldId id="275" r:id="rId17"/>
    <p:sldId id="270" r:id="rId18"/>
    <p:sldId id="271" r:id="rId19"/>
    <p:sldId id="272" r:id="rId20"/>
    <p:sldId id="27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12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98250804-841A-457D-B512-20EB32E09F82}" type="datetimeFigureOut">
              <a:rPr lang="en-US" smtClean="0"/>
              <a:t>9/6/2017</a:t>
            </a:fld>
            <a:endParaRPr lang="en-US"/>
          </a:p>
        </p:txBody>
      </p:sp>
      <p:sp>
        <p:nvSpPr>
          <p:cNvPr id="5" name="Footer Placeholder 4"/>
          <p:cNvSpPr>
            <a:spLocks noGrp="1"/>
          </p:cNvSpPr>
          <p:nvPr>
            <p:ph type="ftr" sz="quarter" idx="11"/>
          </p:nvPr>
        </p:nvSpPr>
        <p:spPr>
          <a:xfrm>
            <a:off x="2743973" y="5870576"/>
            <a:ext cx="3932137" cy="377825"/>
          </a:xfrm>
        </p:spPr>
        <p:txBody>
          <a:bodyPr/>
          <a:lstStyle/>
          <a:p>
            <a:endParaRPr lang="en-US"/>
          </a:p>
        </p:txBody>
      </p:sp>
      <p:sp>
        <p:nvSpPr>
          <p:cNvPr id="6" name="Slide Number Placeholder 5"/>
          <p:cNvSpPr>
            <a:spLocks noGrp="1"/>
          </p:cNvSpPr>
          <p:nvPr>
            <p:ph type="sldNum" sz="quarter" idx="12"/>
          </p:nvPr>
        </p:nvSpPr>
        <p:spPr>
          <a:xfrm>
            <a:off x="8040685" y="5870576"/>
            <a:ext cx="417516" cy="377825"/>
          </a:xfrm>
        </p:spPr>
        <p:txBody>
          <a:bodyPr/>
          <a:lstStyle/>
          <a:p>
            <a:fld id="{1275A569-01D6-461F-94B5-DA04C72FB376}" type="slidenum">
              <a:rPr lang="en-US" smtClean="0"/>
              <a:t>‹#›</a:t>
            </a:fld>
            <a:endParaRPr lang="en-US"/>
          </a:p>
        </p:txBody>
      </p:sp>
    </p:spTree>
    <p:extLst>
      <p:ext uri="{BB962C8B-B14F-4D97-AF65-F5344CB8AC3E}">
        <p14:creationId xmlns:p14="http://schemas.microsoft.com/office/powerpoint/2010/main" val="296160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8250804-841A-457D-B512-20EB32E09F82}" type="datetimeFigureOut">
              <a:rPr lang="en-US" smtClean="0"/>
              <a:t>9/6/2017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5A569-01D6-461F-94B5-DA04C72FB376}" type="slidenum">
              <a:rPr lang="en-US" smtClean="0"/>
              <a:t>‹#›</a:t>
            </a:fld>
            <a:endParaRPr lang="en-US"/>
          </a:p>
        </p:txBody>
      </p:sp>
    </p:spTree>
    <p:extLst>
      <p:ext uri="{BB962C8B-B14F-4D97-AF65-F5344CB8AC3E}">
        <p14:creationId xmlns:p14="http://schemas.microsoft.com/office/powerpoint/2010/main" val="273727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250804-841A-457D-B512-20EB32E09F82}" type="datetimeFigureOut">
              <a:rPr lang="en-US" smtClean="0"/>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5A569-01D6-461F-94B5-DA04C72FB376}" type="slidenum">
              <a:rPr lang="en-US" smtClean="0"/>
              <a:t>‹#›</a:t>
            </a:fld>
            <a:endParaRPr lang="en-US"/>
          </a:p>
        </p:txBody>
      </p:sp>
    </p:spTree>
    <p:extLst>
      <p:ext uri="{BB962C8B-B14F-4D97-AF65-F5344CB8AC3E}">
        <p14:creationId xmlns:p14="http://schemas.microsoft.com/office/powerpoint/2010/main" val="3192882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4" name="TextBox 13"/>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250804-841A-457D-B512-20EB32E09F82}" type="datetimeFigureOut">
              <a:rPr lang="en-US" smtClean="0"/>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5A569-01D6-461F-94B5-DA04C72FB376}" type="slidenum">
              <a:rPr lang="en-US" smtClean="0"/>
              <a:t>‹#›</a:t>
            </a:fld>
            <a:endParaRPr lang="en-US"/>
          </a:p>
        </p:txBody>
      </p:sp>
    </p:spTree>
    <p:extLst>
      <p:ext uri="{BB962C8B-B14F-4D97-AF65-F5344CB8AC3E}">
        <p14:creationId xmlns:p14="http://schemas.microsoft.com/office/powerpoint/2010/main" val="2262377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250804-841A-457D-B512-20EB32E09F82}" type="datetimeFigureOut">
              <a:rPr lang="en-US" smtClean="0"/>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5A569-01D6-461F-94B5-DA04C72FB376}" type="slidenum">
              <a:rPr lang="en-US" smtClean="0"/>
              <a:t>‹#›</a:t>
            </a:fld>
            <a:endParaRPr lang="en-US"/>
          </a:p>
        </p:txBody>
      </p:sp>
    </p:spTree>
    <p:extLst>
      <p:ext uri="{BB962C8B-B14F-4D97-AF65-F5344CB8AC3E}">
        <p14:creationId xmlns:p14="http://schemas.microsoft.com/office/powerpoint/2010/main" val="2449154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6" name="TextBox 15"/>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250804-841A-457D-B512-20EB32E09F82}" type="datetimeFigureOut">
              <a:rPr lang="en-US" smtClean="0"/>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5A569-01D6-461F-94B5-DA04C72FB376}" type="slidenum">
              <a:rPr lang="en-US" smtClean="0"/>
              <a:t>‹#›</a:t>
            </a:fld>
            <a:endParaRPr lang="en-US"/>
          </a:p>
        </p:txBody>
      </p:sp>
    </p:spTree>
    <p:extLst>
      <p:ext uri="{BB962C8B-B14F-4D97-AF65-F5344CB8AC3E}">
        <p14:creationId xmlns:p14="http://schemas.microsoft.com/office/powerpoint/2010/main" val="4047863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250804-841A-457D-B512-20EB32E09F82}" type="datetimeFigureOut">
              <a:rPr lang="en-US" smtClean="0"/>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5A569-01D6-461F-94B5-DA04C72FB376}" type="slidenum">
              <a:rPr lang="en-US" smtClean="0"/>
              <a:t>‹#›</a:t>
            </a:fld>
            <a:endParaRPr lang="en-US"/>
          </a:p>
        </p:txBody>
      </p:sp>
    </p:spTree>
    <p:extLst>
      <p:ext uri="{BB962C8B-B14F-4D97-AF65-F5344CB8AC3E}">
        <p14:creationId xmlns:p14="http://schemas.microsoft.com/office/powerpoint/2010/main" val="840636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250804-841A-457D-B512-20EB32E09F82}" type="datetimeFigureOut">
              <a:rPr lang="en-US" smtClean="0"/>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5A569-01D6-461F-94B5-DA04C72FB376}" type="slidenum">
              <a:rPr lang="en-US" smtClean="0"/>
              <a:t>‹#›</a:t>
            </a:fld>
            <a:endParaRPr lang="en-US"/>
          </a:p>
        </p:txBody>
      </p:sp>
    </p:spTree>
    <p:extLst>
      <p:ext uri="{BB962C8B-B14F-4D97-AF65-F5344CB8AC3E}">
        <p14:creationId xmlns:p14="http://schemas.microsoft.com/office/powerpoint/2010/main" val="3804331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250804-841A-457D-B512-20EB32E09F82}" type="datetimeFigureOut">
              <a:rPr lang="en-US" smtClean="0"/>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5A569-01D6-461F-94B5-DA04C72FB376}" type="slidenum">
              <a:rPr lang="en-US" smtClean="0"/>
              <a:t>‹#›</a:t>
            </a:fld>
            <a:endParaRPr lang="en-US"/>
          </a:p>
        </p:txBody>
      </p:sp>
    </p:spTree>
    <p:extLst>
      <p:ext uri="{BB962C8B-B14F-4D97-AF65-F5344CB8AC3E}">
        <p14:creationId xmlns:p14="http://schemas.microsoft.com/office/powerpoint/2010/main" val="1137352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250804-841A-457D-B512-20EB32E09F82}" type="datetimeFigureOut">
              <a:rPr lang="en-US" smtClean="0"/>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5A569-01D6-461F-94B5-DA04C72FB376}" type="slidenum">
              <a:rPr lang="en-US" smtClean="0"/>
              <a:t>‹#›</a:t>
            </a:fld>
            <a:endParaRPr lang="en-US"/>
          </a:p>
        </p:txBody>
      </p:sp>
    </p:spTree>
    <p:extLst>
      <p:ext uri="{BB962C8B-B14F-4D97-AF65-F5344CB8AC3E}">
        <p14:creationId xmlns:p14="http://schemas.microsoft.com/office/powerpoint/2010/main" val="2271092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250804-841A-457D-B512-20EB32E09F82}" type="datetimeFigureOut">
              <a:rPr lang="en-US" smtClean="0"/>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5A569-01D6-461F-94B5-DA04C72FB376}" type="slidenum">
              <a:rPr lang="en-US" smtClean="0"/>
              <a:t>‹#›</a:t>
            </a:fld>
            <a:endParaRPr lang="en-US"/>
          </a:p>
        </p:txBody>
      </p:sp>
    </p:spTree>
    <p:extLst>
      <p:ext uri="{BB962C8B-B14F-4D97-AF65-F5344CB8AC3E}">
        <p14:creationId xmlns:p14="http://schemas.microsoft.com/office/powerpoint/2010/main" val="3200791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8250804-841A-457D-B512-20EB32E09F82}" type="datetimeFigureOut">
              <a:rPr lang="en-US" smtClean="0"/>
              <a:t>9/6/2017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5A569-01D6-461F-94B5-DA04C72FB376}" type="slidenum">
              <a:rPr lang="en-US" smtClean="0"/>
              <a:t>‹#›</a:t>
            </a:fld>
            <a:endParaRPr lang="en-US"/>
          </a:p>
        </p:txBody>
      </p:sp>
    </p:spTree>
    <p:extLst>
      <p:ext uri="{BB962C8B-B14F-4D97-AF65-F5344CB8AC3E}">
        <p14:creationId xmlns:p14="http://schemas.microsoft.com/office/powerpoint/2010/main" val="3295345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8250804-841A-457D-B512-20EB32E09F82}" type="datetimeFigureOut">
              <a:rPr lang="en-US" smtClean="0"/>
              <a:t>9/6/2017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75A569-01D6-461F-94B5-DA04C72FB376}" type="slidenum">
              <a:rPr lang="en-US" smtClean="0"/>
              <a:t>‹#›</a:t>
            </a:fld>
            <a:endParaRPr lang="en-US"/>
          </a:p>
        </p:txBody>
      </p:sp>
    </p:spTree>
    <p:extLst>
      <p:ext uri="{BB962C8B-B14F-4D97-AF65-F5344CB8AC3E}">
        <p14:creationId xmlns:p14="http://schemas.microsoft.com/office/powerpoint/2010/main" val="4205521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8250804-841A-457D-B512-20EB32E09F82}" type="datetimeFigureOut">
              <a:rPr lang="en-US" smtClean="0"/>
              <a:t>9/6/2017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75A569-01D6-461F-94B5-DA04C72FB376}" type="slidenum">
              <a:rPr lang="en-US" smtClean="0"/>
              <a:t>‹#›</a:t>
            </a:fld>
            <a:endParaRPr lang="en-US"/>
          </a:p>
        </p:txBody>
      </p:sp>
    </p:spTree>
    <p:extLst>
      <p:ext uri="{BB962C8B-B14F-4D97-AF65-F5344CB8AC3E}">
        <p14:creationId xmlns:p14="http://schemas.microsoft.com/office/powerpoint/2010/main" val="460915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98250804-841A-457D-B512-20EB32E09F82}" type="datetimeFigureOut">
              <a:rPr lang="en-US" smtClean="0"/>
              <a:t>9/6/2017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75A569-01D6-461F-94B5-DA04C72FB376}" type="slidenum">
              <a:rPr lang="en-US" smtClean="0"/>
              <a:t>‹#›</a:t>
            </a:fld>
            <a:endParaRPr lang="en-US"/>
          </a:p>
        </p:txBody>
      </p:sp>
    </p:spTree>
    <p:extLst>
      <p:ext uri="{BB962C8B-B14F-4D97-AF65-F5344CB8AC3E}">
        <p14:creationId xmlns:p14="http://schemas.microsoft.com/office/powerpoint/2010/main" val="3285198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8250804-841A-457D-B512-20EB32E09F82}" type="datetimeFigureOut">
              <a:rPr lang="en-US" smtClean="0"/>
              <a:t>9/6/2017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5A569-01D6-461F-94B5-DA04C72FB376}" type="slidenum">
              <a:rPr lang="en-US" smtClean="0"/>
              <a:t>‹#›</a:t>
            </a:fld>
            <a:endParaRPr lang="en-US"/>
          </a:p>
        </p:txBody>
      </p:sp>
    </p:spTree>
    <p:extLst>
      <p:ext uri="{BB962C8B-B14F-4D97-AF65-F5344CB8AC3E}">
        <p14:creationId xmlns:p14="http://schemas.microsoft.com/office/powerpoint/2010/main" val="1455626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8250804-841A-457D-B512-20EB32E09F82}" type="datetimeFigureOut">
              <a:rPr lang="en-US" smtClean="0"/>
              <a:t>9/6/2017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5A569-01D6-461F-94B5-DA04C72FB376}" type="slidenum">
              <a:rPr lang="en-US" smtClean="0"/>
              <a:t>‹#›</a:t>
            </a:fld>
            <a:endParaRPr lang="en-US"/>
          </a:p>
        </p:txBody>
      </p:sp>
    </p:spTree>
    <p:extLst>
      <p:ext uri="{BB962C8B-B14F-4D97-AF65-F5344CB8AC3E}">
        <p14:creationId xmlns:p14="http://schemas.microsoft.com/office/powerpoint/2010/main" val="281708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8250804-841A-457D-B512-20EB32E09F82}" type="datetimeFigureOut">
              <a:rPr lang="en-US" smtClean="0"/>
              <a:t>9/6/2017</a:t>
            </a:fld>
            <a:endParaRPr lang="en-US"/>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275A569-01D6-461F-94B5-DA04C72FB376}" type="slidenum">
              <a:rPr lang="en-US" smtClean="0"/>
              <a:t>‹#›</a:t>
            </a:fld>
            <a:endParaRPr lang="en-US"/>
          </a:p>
        </p:txBody>
      </p:sp>
    </p:spTree>
    <p:extLst>
      <p:ext uri="{BB962C8B-B14F-4D97-AF65-F5344CB8AC3E}">
        <p14:creationId xmlns:p14="http://schemas.microsoft.com/office/powerpoint/2010/main" val="25871196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Stars Part I:</a:t>
            </a:r>
            <a:br>
              <a:rPr lang="en-US" dirty="0" smtClean="0"/>
            </a:br>
            <a:r>
              <a:rPr lang="en-US" dirty="0" smtClean="0"/>
              <a:t>Star Categorization</a:t>
            </a:r>
            <a:endParaRPr lang="en-US" dirty="0"/>
          </a:p>
        </p:txBody>
      </p:sp>
      <p:sp>
        <p:nvSpPr>
          <p:cNvPr id="3" name="Subtitle 2"/>
          <p:cNvSpPr>
            <a:spLocks noGrp="1"/>
          </p:cNvSpPr>
          <p:nvPr>
            <p:ph type="subTitle" idx="1"/>
          </p:nvPr>
        </p:nvSpPr>
        <p:spPr>
          <a:xfrm>
            <a:off x="1770611" y="4385733"/>
            <a:ext cx="6687590" cy="1832187"/>
          </a:xfrm>
        </p:spPr>
        <p:txBody>
          <a:bodyPr>
            <a:normAutofit fontScale="92500" lnSpcReduction="10000"/>
          </a:bodyPr>
          <a:lstStyle/>
          <a:p>
            <a:r>
              <a:rPr lang="en-US" b="1" dirty="0" smtClean="0"/>
              <a:t>What are the different types of stars</a:t>
            </a:r>
          </a:p>
          <a:p>
            <a:r>
              <a:rPr lang="en-US" dirty="0" smtClean="0"/>
              <a:t>Objectives:</a:t>
            </a:r>
          </a:p>
          <a:p>
            <a:pPr marL="285750" indent="-285750">
              <a:buFontTx/>
              <a:buChar char="-"/>
            </a:pPr>
            <a:r>
              <a:rPr lang="en-US" dirty="0" smtClean="0"/>
              <a:t>Determine where a star gets energy from</a:t>
            </a:r>
          </a:p>
          <a:p>
            <a:pPr marL="285750" indent="-285750">
              <a:buFontTx/>
              <a:buChar char="-"/>
            </a:pPr>
            <a:r>
              <a:rPr lang="en-US" dirty="0" smtClean="0"/>
              <a:t>Classify stars based upon: luminosity, size, and temperature</a:t>
            </a:r>
          </a:p>
          <a:p>
            <a:pPr marL="285750" indent="-285750">
              <a:buFontTx/>
              <a:buChar char="-"/>
            </a:pPr>
            <a:r>
              <a:rPr lang="en-US" dirty="0" smtClean="0"/>
              <a:t>State the four main types of stars</a:t>
            </a:r>
            <a:endParaRPr lang="en-US" dirty="0"/>
          </a:p>
        </p:txBody>
      </p:sp>
    </p:spTree>
    <p:extLst>
      <p:ext uri="{BB962C8B-B14F-4D97-AF65-F5344CB8AC3E}">
        <p14:creationId xmlns:p14="http://schemas.microsoft.com/office/powerpoint/2010/main" val="4925046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3" descr="back arrow">
            <a:hlinkClick r:id="" action="ppaction://hlinkshowjump?jump=previousslide" highlightClick="1"/>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6388100"/>
            <a:ext cx="320675" cy="417513"/>
          </a:xfrm>
          <a:prstGeom prst="rect">
            <a:avLst/>
          </a:prstGeom>
          <a:noFill/>
          <a:extLst>
            <a:ext uri="{909E8E84-426E-40DD-AFC4-6F175D3DCCD1}">
              <a14:hiddenFill xmlns:a14="http://schemas.microsoft.com/office/drawing/2010/main">
                <a:solidFill>
                  <a:srgbClr val="FFFFFF"/>
                </a:solidFill>
              </a14:hiddenFill>
            </a:ext>
          </a:extLst>
        </p:spPr>
      </p:pic>
      <p:pic>
        <p:nvPicPr>
          <p:cNvPr id="84996" name="Picture 4" descr="forward arrow">
            <a:hlinkClick r:id="" action="ppaction://hlinkshowjump?jump=nextslide" highlightClick="1"/>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6373813"/>
            <a:ext cx="320675" cy="428625"/>
          </a:xfrm>
          <a:prstGeom prst="rect">
            <a:avLst/>
          </a:prstGeom>
          <a:noFill/>
          <a:extLst>
            <a:ext uri="{909E8E84-426E-40DD-AFC4-6F175D3DCCD1}">
              <a14:hiddenFill xmlns:a14="http://schemas.microsoft.com/office/drawing/2010/main">
                <a:solidFill>
                  <a:srgbClr val="FFFFFF"/>
                </a:solidFill>
              </a14:hiddenFill>
            </a:ext>
          </a:extLst>
        </p:spPr>
      </p:pic>
      <p:sp>
        <p:nvSpPr>
          <p:cNvPr id="84997" name="Rectangle 5"/>
          <p:cNvSpPr>
            <a:spLocks noGrp="1" noChangeArrowheads="1"/>
          </p:cNvSpPr>
          <p:nvPr>
            <p:ph type="title"/>
          </p:nvPr>
        </p:nvSpPr>
        <p:spPr>
          <a:xfrm>
            <a:off x="257175" y="227542"/>
            <a:ext cx="8620125" cy="728134"/>
          </a:xfrm>
          <a:noFill/>
          <a:ln/>
        </p:spPr>
        <p:txBody>
          <a:bodyPr>
            <a:normAutofit/>
          </a:bodyPr>
          <a:lstStyle/>
          <a:p>
            <a:r>
              <a:rPr lang="en-US" altLang="en-US" dirty="0" smtClean="0"/>
              <a:t>Parallax: How we find the distance to the stars</a:t>
            </a:r>
            <a:endParaRPr lang="en-US" altLang="en-US" dirty="0"/>
          </a:p>
        </p:txBody>
      </p:sp>
      <p:pic>
        <p:nvPicPr>
          <p:cNvPr id="85001" name="Picture 9" descr="CH26_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 y="955675"/>
            <a:ext cx="8620125" cy="4929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701856"/>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1"/>
            <a:ext cx="7772400" cy="712123"/>
          </a:xfrm>
        </p:spPr>
        <p:txBody>
          <a:bodyPr/>
          <a:lstStyle/>
          <a:p>
            <a:r>
              <a:rPr lang="en-US" dirty="0" smtClean="0"/>
              <a:t>Solar Radii</a:t>
            </a:r>
            <a:endParaRPr lang="en-US" dirty="0"/>
          </a:p>
        </p:txBody>
      </p:sp>
      <p:sp>
        <p:nvSpPr>
          <p:cNvPr id="3" name="Content Placeholder 2"/>
          <p:cNvSpPr>
            <a:spLocks noGrp="1"/>
          </p:cNvSpPr>
          <p:nvPr>
            <p:ph idx="1"/>
          </p:nvPr>
        </p:nvSpPr>
        <p:spPr/>
        <p:txBody>
          <a:bodyPr>
            <a:normAutofit/>
          </a:bodyPr>
          <a:lstStyle/>
          <a:p>
            <a:r>
              <a:rPr lang="en-US" sz="2400" dirty="0" smtClean="0"/>
              <a:t>Radius is the distance from the center of a circle to the outside.</a:t>
            </a:r>
          </a:p>
          <a:p>
            <a:r>
              <a:rPr lang="en-US" sz="2400" dirty="0" smtClean="0"/>
              <a:t>For a star, this is generally how big we have determined a star to be.</a:t>
            </a:r>
          </a:p>
          <a:p>
            <a:r>
              <a:rPr lang="en-US" sz="2400" u="sng" dirty="0" smtClean="0"/>
              <a:t>If we know the temperature of a star and its absolute brightness, we can determine its solar radius.</a:t>
            </a:r>
          </a:p>
          <a:p>
            <a:r>
              <a:rPr lang="en-US" sz="2400" dirty="0" smtClean="0"/>
              <a:t>Knowing how near or far the star is also aids in determining its size.</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415392">
            <a:off x="6398835" y="185099"/>
            <a:ext cx="2037342" cy="2037342"/>
          </a:xfrm>
          <a:prstGeom prst="rect">
            <a:avLst/>
          </a:prstGeom>
        </p:spPr>
      </p:pic>
    </p:spTree>
    <p:extLst>
      <p:ext uri="{BB962C8B-B14F-4D97-AF65-F5344CB8AC3E}">
        <p14:creationId xmlns:p14="http://schemas.microsoft.com/office/powerpoint/2010/main" val="155301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1"/>
            <a:ext cx="7772400" cy="745374"/>
          </a:xfrm>
        </p:spPr>
        <p:txBody>
          <a:bodyPr/>
          <a:lstStyle/>
          <a:p>
            <a:r>
              <a:rPr lang="en-US" dirty="0" smtClean="0"/>
              <a:t>A Star’s Mass</a:t>
            </a:r>
            <a:endParaRPr lang="en-US" dirty="0"/>
          </a:p>
        </p:txBody>
      </p:sp>
      <p:sp>
        <p:nvSpPr>
          <p:cNvPr id="3" name="Content Placeholder 2"/>
          <p:cNvSpPr>
            <a:spLocks noGrp="1"/>
          </p:cNvSpPr>
          <p:nvPr>
            <p:ph idx="1"/>
          </p:nvPr>
        </p:nvSpPr>
        <p:spPr>
          <a:xfrm>
            <a:off x="457199" y="2718261"/>
            <a:ext cx="8420793" cy="3848793"/>
          </a:xfrm>
        </p:spPr>
        <p:txBody>
          <a:bodyPr>
            <a:normAutofit fontScale="92500"/>
          </a:bodyPr>
          <a:lstStyle/>
          <a:p>
            <a:r>
              <a:rPr lang="en-US" sz="2400" dirty="0" smtClean="0"/>
              <a:t>This is difficult to measure directly because we would need to know information like density to truly determine a star’s mass.</a:t>
            </a:r>
          </a:p>
          <a:p>
            <a:r>
              <a:rPr lang="en-US" sz="2400" dirty="0" smtClean="0"/>
              <a:t>Fortunately, there are brilliant scientists, such as Newton, Galileo, and Einstein, that understood how gravity works and used it to develop a theory on how the mass of astrological bodies influence one another through their gravitational pull. </a:t>
            </a:r>
          </a:p>
          <a:p>
            <a:r>
              <a:rPr lang="en-US" sz="2400" dirty="0" smtClean="0"/>
              <a:t>What we now know is that the </a:t>
            </a:r>
            <a:r>
              <a:rPr lang="en-US" sz="2400" u="sng" dirty="0" smtClean="0"/>
              <a:t>gravitational interactions observed in celestial bodies explains its influence on orbits </a:t>
            </a:r>
            <a:r>
              <a:rPr lang="en-US" sz="2400" dirty="0" smtClean="0"/>
              <a:t>and can give us information that will help us determine just how MASSIVE a star is. </a:t>
            </a:r>
          </a:p>
          <a:p>
            <a:r>
              <a:rPr lang="en-US" sz="2400" u="sng" dirty="0" smtClean="0"/>
              <a:t>Gravity increases when mass increases and distance decreases.</a:t>
            </a:r>
            <a:endParaRPr lang="en-US" sz="2400" u="sng"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0648" y="66242"/>
            <a:ext cx="3536027" cy="2652020"/>
          </a:xfrm>
          <a:prstGeom prst="rect">
            <a:avLst/>
          </a:prstGeom>
        </p:spPr>
      </p:pic>
      <p:sp>
        <p:nvSpPr>
          <p:cNvPr id="6" name="Rectangle 5"/>
          <p:cNvSpPr/>
          <p:nvPr/>
        </p:nvSpPr>
        <p:spPr>
          <a:xfrm>
            <a:off x="457199" y="1020360"/>
            <a:ext cx="4572000" cy="1697901"/>
          </a:xfrm>
          <a:prstGeom prst="rect">
            <a:avLst/>
          </a:prstGeom>
        </p:spPr>
        <p:txBody>
          <a:bodyPr>
            <a:spAutoFit/>
          </a:bodyPr>
          <a:lstStyle/>
          <a:p>
            <a:pPr marL="285750" lvl="0" indent="-285750">
              <a:spcAft>
                <a:spcPts val="1000"/>
              </a:spcAft>
              <a:buClr>
                <a:prstClr val="white"/>
              </a:buClr>
              <a:buSzPct val="100000"/>
              <a:buFont typeface="Arial"/>
              <a:buChar char="•"/>
            </a:pPr>
            <a:r>
              <a:rPr lang="en-US" sz="2400" u="sng" dirty="0">
                <a:solidFill>
                  <a:prstClr val="white"/>
                </a:solidFill>
              </a:rPr>
              <a:t>Mass is a measure of how much matter is in an object.</a:t>
            </a:r>
          </a:p>
          <a:p>
            <a:pPr marL="285750" lvl="0" indent="-285750">
              <a:spcAft>
                <a:spcPts val="1000"/>
              </a:spcAft>
              <a:buClr>
                <a:prstClr val="white"/>
              </a:buClr>
              <a:buSzPct val="100000"/>
              <a:buFont typeface="Arial"/>
              <a:buChar char="•"/>
            </a:pPr>
            <a:r>
              <a:rPr lang="en-US" sz="2400" dirty="0">
                <a:solidFill>
                  <a:prstClr val="white"/>
                </a:solidFill>
              </a:rPr>
              <a:t>Essentially, it’s a measure of how many atoms it has.</a:t>
            </a:r>
          </a:p>
        </p:txBody>
      </p:sp>
      <p:sp>
        <p:nvSpPr>
          <p:cNvPr id="7" name="Rectangle 6"/>
          <p:cNvSpPr/>
          <p:nvPr/>
        </p:nvSpPr>
        <p:spPr>
          <a:xfrm>
            <a:off x="5200648" y="2256595"/>
            <a:ext cx="3536027" cy="461665"/>
          </a:xfrm>
          <a:prstGeom prst="rect">
            <a:avLst/>
          </a:prstGeom>
        </p:spPr>
        <p:txBody>
          <a:bodyPr wrap="square">
            <a:spAutoFit/>
          </a:bodyPr>
          <a:lstStyle/>
          <a:p>
            <a:r>
              <a:rPr lang="en-US" sz="800"/>
              <a:t>Observed and predicted positions of 13 stars close to the galactic center around </a:t>
            </a:r>
            <a:r>
              <a:rPr lang="en-US" sz="800" dirty="0" err="1"/>
              <a:t>Sgr</a:t>
            </a:r>
            <a:r>
              <a:rPr lang="en-US" sz="800" dirty="0"/>
              <a:t> A*.</a:t>
            </a:r>
          </a:p>
          <a:p>
            <a:r>
              <a:rPr lang="en-US" sz="800" dirty="0"/>
              <a:t>Credit: Keck/UCLA Galactic Center Group/</a:t>
            </a:r>
            <a:r>
              <a:rPr lang="en-US" sz="800" dirty="0" err="1"/>
              <a:t>Cosmus</a:t>
            </a:r>
            <a:endParaRPr lang="en-US" sz="800" dirty="0"/>
          </a:p>
        </p:txBody>
      </p:sp>
    </p:spTree>
    <p:extLst>
      <p:ext uri="{BB962C8B-B14F-4D97-AF65-F5344CB8AC3E}">
        <p14:creationId xmlns:p14="http://schemas.microsoft.com/office/powerpoint/2010/main" val="428628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7"/>
            <a:ext cx="7772400" cy="731519"/>
          </a:xfrm>
        </p:spPr>
        <p:txBody>
          <a:bodyPr/>
          <a:lstStyle/>
          <a:p>
            <a:r>
              <a:rPr lang="en-US" dirty="0" smtClean="0"/>
              <a:t>HR Diagrams</a:t>
            </a:r>
            <a:endParaRPr lang="en-US" dirty="0"/>
          </a:p>
        </p:txBody>
      </p:sp>
      <p:sp>
        <p:nvSpPr>
          <p:cNvPr id="3" name="Content Placeholder 2"/>
          <p:cNvSpPr>
            <a:spLocks noGrp="1"/>
          </p:cNvSpPr>
          <p:nvPr>
            <p:ph idx="1"/>
          </p:nvPr>
        </p:nvSpPr>
        <p:spPr>
          <a:xfrm>
            <a:off x="353568" y="950976"/>
            <a:ext cx="8473440" cy="5632703"/>
          </a:xfrm>
        </p:spPr>
        <p:txBody>
          <a:bodyPr>
            <a:normAutofit fontScale="92500"/>
          </a:bodyPr>
          <a:lstStyle/>
          <a:p>
            <a:r>
              <a:rPr lang="en-US" sz="2400" u="sng" dirty="0" err="1" smtClean="0"/>
              <a:t>Hertzsprung</a:t>
            </a:r>
            <a:r>
              <a:rPr lang="en-US" sz="2400" u="sng" dirty="0" smtClean="0"/>
              <a:t> and Russell both independently observed that stars can be categorized by their surface temperature, color, or absolute brightness in the early 1900s. </a:t>
            </a:r>
          </a:p>
          <a:p>
            <a:r>
              <a:rPr lang="en-US" sz="2400" dirty="0" smtClean="0"/>
              <a:t>Taken together, astronomers have developed a diagram showing how these three categories can be synthesized into one chart, called the </a:t>
            </a:r>
            <a:r>
              <a:rPr lang="en-US" sz="2400" dirty="0" err="1" smtClean="0"/>
              <a:t>Hertzsprung</a:t>
            </a:r>
            <a:r>
              <a:rPr lang="en-US" sz="2400" dirty="0" smtClean="0"/>
              <a:t>-Russell Diagram… </a:t>
            </a:r>
          </a:p>
          <a:p>
            <a:r>
              <a:rPr lang="en-US" sz="2400" dirty="0" smtClean="0"/>
              <a:t>or H-R Diagram for short.</a:t>
            </a:r>
          </a:p>
          <a:p>
            <a:r>
              <a:rPr lang="en-US" sz="2400" dirty="0" smtClean="0"/>
              <a:t>H-R diagrams are used to estimate the sizes of stars and their distances.</a:t>
            </a:r>
          </a:p>
          <a:p>
            <a:r>
              <a:rPr lang="en-US" sz="2400" dirty="0" smtClean="0"/>
              <a:t>WHY???</a:t>
            </a:r>
          </a:p>
          <a:p>
            <a:r>
              <a:rPr lang="en-US" sz="2400" dirty="0" smtClean="0"/>
              <a:t>This information is plotted on the H-R diagram to infer how stars change over time.</a:t>
            </a:r>
          </a:p>
          <a:p>
            <a:r>
              <a:rPr lang="en-US" sz="2400" u="sng" dirty="0" smtClean="0"/>
              <a:t>Knowing how stars fit into the diagram allows us to predict how they will ultimately end up; as supernovas, white dwarfs or black holes…</a:t>
            </a:r>
            <a:endParaRPr lang="en-US" sz="2400" u="sng" dirty="0"/>
          </a:p>
        </p:txBody>
      </p:sp>
    </p:spTree>
    <p:extLst>
      <p:ext uri="{BB962C8B-B14F-4D97-AF65-F5344CB8AC3E}">
        <p14:creationId xmlns:p14="http://schemas.microsoft.com/office/powerpoint/2010/main" val="4041698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3864" t="13880" r="37543" b="16659"/>
          <a:stretch/>
        </p:blipFill>
        <p:spPr>
          <a:xfrm>
            <a:off x="4048273" y="1255222"/>
            <a:ext cx="5029780" cy="4775108"/>
          </a:xfrm>
          <a:prstGeom prst="rect">
            <a:avLst/>
          </a:prstGeom>
        </p:spPr>
      </p:pic>
      <p:sp>
        <p:nvSpPr>
          <p:cNvPr id="2" name="Title 1"/>
          <p:cNvSpPr>
            <a:spLocks noGrp="1"/>
          </p:cNvSpPr>
          <p:nvPr>
            <p:ph type="title"/>
          </p:nvPr>
        </p:nvSpPr>
        <p:spPr>
          <a:xfrm>
            <a:off x="457200" y="268225"/>
            <a:ext cx="7772400" cy="646175"/>
          </a:xfrm>
        </p:spPr>
        <p:txBody>
          <a:bodyPr/>
          <a:lstStyle/>
          <a:p>
            <a:r>
              <a:rPr lang="en-US" dirty="0" smtClean="0"/>
              <a:t>Observe your H-R Diagrams. </a:t>
            </a:r>
            <a:endParaRPr lang="en-US" dirty="0"/>
          </a:p>
        </p:txBody>
      </p:sp>
      <p:sp>
        <p:nvSpPr>
          <p:cNvPr id="3" name="Content Placeholder 2"/>
          <p:cNvSpPr>
            <a:spLocks noGrp="1"/>
          </p:cNvSpPr>
          <p:nvPr>
            <p:ph idx="1"/>
          </p:nvPr>
        </p:nvSpPr>
        <p:spPr>
          <a:xfrm>
            <a:off x="121919" y="914400"/>
            <a:ext cx="5347855" cy="5393635"/>
          </a:xfrm>
        </p:spPr>
        <p:txBody>
          <a:bodyPr>
            <a:normAutofit/>
          </a:bodyPr>
          <a:lstStyle/>
          <a:p>
            <a:r>
              <a:rPr lang="en-US" dirty="0" smtClean="0"/>
              <a:t>What do each of these mean?</a:t>
            </a:r>
          </a:p>
          <a:p>
            <a:pPr marL="342900" indent="-342900">
              <a:buAutoNum type="arabicPeriod"/>
            </a:pPr>
            <a:r>
              <a:rPr lang="en-US" dirty="0" smtClean="0"/>
              <a:t>How many axes are on the diagram?</a:t>
            </a:r>
          </a:p>
          <a:p>
            <a:pPr marL="342900" indent="-342900">
              <a:buAutoNum type="arabicPeriod"/>
            </a:pPr>
            <a:r>
              <a:rPr lang="en-US" dirty="0" smtClean="0"/>
              <a:t>What do each mean?</a:t>
            </a:r>
          </a:p>
          <a:p>
            <a:pPr marL="342900" indent="-342900">
              <a:buAutoNum type="arabicPeriod"/>
            </a:pPr>
            <a:r>
              <a:rPr lang="en-US" dirty="0" smtClean="0"/>
              <a:t>Annotate these on your diagrams.</a:t>
            </a:r>
          </a:p>
          <a:p>
            <a:pPr marL="342900" indent="-342900">
              <a:buFont typeface="Arial"/>
              <a:buAutoNum type="arabicPeriod"/>
            </a:pPr>
            <a:r>
              <a:rPr lang="en-US" dirty="0"/>
              <a:t>Look at the scale of the axes. What do you notice?</a:t>
            </a:r>
          </a:p>
          <a:p>
            <a:pPr marL="342900" indent="-342900">
              <a:buAutoNum type="arabicPeriod"/>
            </a:pPr>
            <a:r>
              <a:rPr lang="en-US" dirty="0" smtClean="0"/>
              <a:t>What is luminosity?</a:t>
            </a:r>
          </a:p>
          <a:p>
            <a:pPr marL="342900" indent="-342900">
              <a:buAutoNum type="arabicPeriod"/>
            </a:pPr>
            <a:r>
              <a:rPr lang="en-US" dirty="0" smtClean="0"/>
              <a:t>What does the “1” mean?</a:t>
            </a:r>
          </a:p>
          <a:p>
            <a:pPr marL="342900" indent="-342900">
              <a:buAutoNum type="arabicPeriod"/>
            </a:pPr>
            <a:r>
              <a:rPr lang="en-US" dirty="0" smtClean="0"/>
              <a:t>What does the “10</a:t>
            </a:r>
            <a:r>
              <a:rPr lang="en-US" baseline="30000" dirty="0" smtClean="0"/>
              <a:t>2</a:t>
            </a:r>
            <a:r>
              <a:rPr lang="en-US" dirty="0" smtClean="0"/>
              <a:t>” mean?</a:t>
            </a:r>
          </a:p>
          <a:p>
            <a:pPr marL="342900" indent="-342900">
              <a:buAutoNum type="arabicPeriod"/>
            </a:pPr>
            <a:r>
              <a:rPr lang="en-US" dirty="0" smtClean="0"/>
              <a:t>Look at surface temperature. How hot is our sun?</a:t>
            </a:r>
          </a:p>
          <a:p>
            <a:pPr marL="342900" indent="-342900">
              <a:buAutoNum type="arabicPeriod"/>
            </a:pPr>
            <a:r>
              <a:rPr lang="en-US" dirty="0" smtClean="0"/>
              <a:t>What is K?</a:t>
            </a:r>
          </a:p>
          <a:p>
            <a:pPr marL="342900" indent="-342900">
              <a:buAutoNum type="arabicPeriod"/>
            </a:pPr>
            <a:r>
              <a:rPr lang="en-US" dirty="0" smtClean="0"/>
              <a:t>What does solar radii mean? </a:t>
            </a:r>
          </a:p>
          <a:p>
            <a:pPr marL="342900" indent="-342900">
              <a:buAutoNum type="arabicPeriod"/>
            </a:pPr>
            <a:r>
              <a:rPr lang="en-US" dirty="0" smtClean="0"/>
              <a:t>Why are there different lines going diagonally</a:t>
            </a:r>
            <a:r>
              <a:rPr lang="en-US" dirty="0"/>
              <a:t>?</a:t>
            </a:r>
            <a:endParaRPr lang="en-US" dirty="0" smtClean="0"/>
          </a:p>
        </p:txBody>
      </p:sp>
    </p:spTree>
    <p:extLst>
      <p:ext uri="{BB962C8B-B14F-4D97-AF65-F5344CB8AC3E}">
        <p14:creationId xmlns:p14="http://schemas.microsoft.com/office/powerpoint/2010/main" val="36651605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Class Practice:</a:t>
            </a:r>
            <a:endParaRPr lang="en-US" dirty="0"/>
          </a:p>
        </p:txBody>
      </p:sp>
      <p:sp>
        <p:nvSpPr>
          <p:cNvPr id="3" name="Content Placeholder 2"/>
          <p:cNvSpPr>
            <a:spLocks noGrp="1"/>
          </p:cNvSpPr>
          <p:nvPr>
            <p:ph idx="1"/>
          </p:nvPr>
        </p:nvSpPr>
        <p:spPr>
          <a:xfrm>
            <a:off x="457200" y="1654234"/>
            <a:ext cx="7772400" cy="4862944"/>
          </a:xfrm>
        </p:spPr>
        <p:txBody>
          <a:bodyPr>
            <a:normAutofit/>
          </a:bodyPr>
          <a:lstStyle/>
          <a:p>
            <a:r>
              <a:rPr lang="en-US" dirty="0" smtClean="0"/>
              <a:t>Graph the position on the H-R Diagram for…</a:t>
            </a:r>
          </a:p>
          <a:p>
            <a:pPr marL="342900" indent="-342900">
              <a:buAutoNum type="arabicPeriod"/>
            </a:pPr>
            <a:r>
              <a:rPr lang="en-US" dirty="0"/>
              <a:t>Rigel</a:t>
            </a:r>
          </a:p>
          <a:p>
            <a:pPr marL="342900" indent="-342900">
              <a:buAutoNum type="arabicPeriod"/>
            </a:pPr>
            <a:r>
              <a:rPr lang="en-US" dirty="0"/>
              <a:t>Betelgeuse</a:t>
            </a:r>
          </a:p>
          <a:p>
            <a:pPr marL="342900" indent="-342900">
              <a:buAutoNum type="arabicPeriod"/>
            </a:pPr>
            <a:r>
              <a:rPr lang="en-US" dirty="0"/>
              <a:t>Altair</a:t>
            </a:r>
          </a:p>
          <a:p>
            <a:pPr marL="342900" indent="-342900">
              <a:buAutoNum type="arabicPeriod"/>
            </a:pPr>
            <a:r>
              <a:rPr lang="en-US" dirty="0"/>
              <a:t>Aldebaran</a:t>
            </a:r>
          </a:p>
          <a:p>
            <a:pPr marL="342900" indent="-342900">
              <a:buAutoNum type="arabicPeriod"/>
            </a:pPr>
            <a:r>
              <a:rPr lang="en-US" dirty="0"/>
              <a:t>Sirius B</a:t>
            </a:r>
          </a:p>
          <a:p>
            <a:pPr marL="0" indent="0">
              <a:buNone/>
            </a:pPr>
            <a:endParaRPr lang="en-US" dirty="0"/>
          </a:p>
        </p:txBody>
      </p:sp>
    </p:spTree>
    <p:extLst>
      <p:ext uri="{BB962C8B-B14F-4D97-AF65-F5344CB8AC3E}">
        <p14:creationId xmlns:p14="http://schemas.microsoft.com/office/powerpoint/2010/main" val="41725808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rotWithShape="1">
          <a:blip r:embed="rId2"/>
          <a:srcRect l="23864" t="13880" r="37543" b="16659"/>
          <a:stretch/>
        </p:blipFill>
        <p:spPr>
          <a:xfrm>
            <a:off x="3481690" y="1501001"/>
            <a:ext cx="5563900" cy="5282184"/>
          </a:xfrm>
          <a:prstGeom prst="rect">
            <a:avLst/>
          </a:prstGeom>
        </p:spPr>
      </p:pic>
      <p:grpSp>
        <p:nvGrpSpPr>
          <p:cNvPr id="9" name="Group 8"/>
          <p:cNvGrpSpPr>
            <a:grpSpLocks noChangeAspect="1"/>
          </p:cNvGrpSpPr>
          <p:nvPr/>
        </p:nvGrpSpPr>
        <p:grpSpPr>
          <a:xfrm>
            <a:off x="6079968" y="2067253"/>
            <a:ext cx="581892" cy="568631"/>
            <a:chOff x="4158448" y="2142068"/>
            <a:chExt cx="637995" cy="623455"/>
          </a:xfrm>
          <a:solidFill>
            <a:srgbClr val="00B0F0"/>
          </a:solidFill>
        </p:grpSpPr>
        <p:sp>
          <p:nvSpPr>
            <p:cNvPr id="5" name="Oval 4"/>
            <p:cNvSpPr>
              <a:spLocks noChangeAspect="1"/>
            </p:cNvSpPr>
            <p:nvPr/>
          </p:nvSpPr>
          <p:spPr>
            <a:xfrm>
              <a:off x="4172988" y="2142068"/>
              <a:ext cx="623455" cy="62345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bg1"/>
                </a:solidFill>
              </a:endParaRPr>
            </a:p>
          </p:txBody>
        </p:sp>
        <p:sp>
          <p:nvSpPr>
            <p:cNvPr id="8" name="Rectangle 7"/>
            <p:cNvSpPr/>
            <p:nvPr/>
          </p:nvSpPr>
          <p:spPr>
            <a:xfrm>
              <a:off x="4158448" y="2211138"/>
              <a:ext cx="637995" cy="369333"/>
            </a:xfrm>
            <a:prstGeom prst="rect">
              <a:avLst/>
            </a:prstGeom>
            <a:noFill/>
          </p:spPr>
          <p:txBody>
            <a:bodyPr wrap="none">
              <a:spAutoFit/>
            </a:bodyPr>
            <a:lstStyle/>
            <a:p>
              <a:r>
                <a:rPr lang="en-US" dirty="0" smtClean="0">
                  <a:solidFill>
                    <a:schemeClr val="bg1"/>
                  </a:solidFill>
                </a:rPr>
                <a:t>Rigel</a:t>
              </a:r>
              <a:endParaRPr lang="en-US" dirty="0">
                <a:solidFill>
                  <a:schemeClr val="bg1"/>
                </a:solidFill>
              </a:endParaRPr>
            </a:p>
          </p:txBody>
        </p:sp>
      </p:grpSp>
      <p:grpSp>
        <p:nvGrpSpPr>
          <p:cNvPr id="10" name="Group 9"/>
          <p:cNvGrpSpPr>
            <a:grpSpLocks noChangeAspect="1"/>
          </p:cNvGrpSpPr>
          <p:nvPr/>
        </p:nvGrpSpPr>
        <p:grpSpPr>
          <a:xfrm>
            <a:off x="7523017" y="1979788"/>
            <a:ext cx="1455701" cy="861289"/>
            <a:chOff x="4039070" y="2142068"/>
            <a:chExt cx="1053728" cy="623455"/>
          </a:xfrm>
        </p:grpSpPr>
        <p:sp>
          <p:nvSpPr>
            <p:cNvPr id="11" name="Oval 10"/>
            <p:cNvSpPr>
              <a:spLocks noChangeAspect="1"/>
            </p:cNvSpPr>
            <p:nvPr/>
          </p:nvSpPr>
          <p:spPr>
            <a:xfrm>
              <a:off x="4172988" y="2142068"/>
              <a:ext cx="623455" cy="6234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bg1"/>
                </a:solidFill>
              </a:endParaRPr>
            </a:p>
          </p:txBody>
        </p:sp>
        <p:sp>
          <p:nvSpPr>
            <p:cNvPr id="12" name="Rectangle 11"/>
            <p:cNvSpPr/>
            <p:nvPr/>
          </p:nvSpPr>
          <p:spPr>
            <a:xfrm>
              <a:off x="4039070" y="2269129"/>
              <a:ext cx="1053728" cy="267346"/>
            </a:xfrm>
            <a:prstGeom prst="rect">
              <a:avLst/>
            </a:prstGeom>
          </p:spPr>
          <p:txBody>
            <a:bodyPr wrap="square">
              <a:spAutoFit/>
            </a:bodyPr>
            <a:lstStyle/>
            <a:p>
              <a:r>
                <a:rPr lang="en-US" dirty="0" smtClean="0">
                  <a:solidFill>
                    <a:schemeClr val="bg1"/>
                  </a:solidFill>
                </a:rPr>
                <a:t>Betelgeuse</a:t>
              </a:r>
              <a:endParaRPr lang="en-US" dirty="0">
                <a:solidFill>
                  <a:schemeClr val="bg1"/>
                </a:solidFill>
              </a:endParaRPr>
            </a:p>
          </p:txBody>
        </p:sp>
      </p:grpSp>
      <p:grpSp>
        <p:nvGrpSpPr>
          <p:cNvPr id="13" name="Group 12"/>
          <p:cNvGrpSpPr>
            <a:grpSpLocks noChangeAspect="1"/>
          </p:cNvGrpSpPr>
          <p:nvPr/>
        </p:nvGrpSpPr>
        <p:grpSpPr>
          <a:xfrm>
            <a:off x="6919360" y="3042458"/>
            <a:ext cx="1160609" cy="500523"/>
            <a:chOff x="3756986" y="2142068"/>
            <a:chExt cx="1445664" cy="623455"/>
          </a:xfrm>
        </p:grpSpPr>
        <p:sp>
          <p:nvSpPr>
            <p:cNvPr id="14" name="Oval 13"/>
            <p:cNvSpPr>
              <a:spLocks noChangeAspect="1"/>
            </p:cNvSpPr>
            <p:nvPr/>
          </p:nvSpPr>
          <p:spPr>
            <a:xfrm>
              <a:off x="4172988" y="2142068"/>
              <a:ext cx="623455" cy="6234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bg1"/>
                </a:solidFill>
              </a:endParaRPr>
            </a:p>
          </p:txBody>
        </p:sp>
        <p:sp>
          <p:nvSpPr>
            <p:cNvPr id="15" name="Rectangle 14"/>
            <p:cNvSpPr/>
            <p:nvPr/>
          </p:nvSpPr>
          <p:spPr>
            <a:xfrm>
              <a:off x="3756986" y="2208296"/>
              <a:ext cx="1445664" cy="460043"/>
            </a:xfrm>
            <a:prstGeom prst="rect">
              <a:avLst/>
            </a:prstGeom>
          </p:spPr>
          <p:txBody>
            <a:bodyPr wrap="square">
              <a:spAutoFit/>
            </a:bodyPr>
            <a:lstStyle/>
            <a:p>
              <a:r>
                <a:rPr lang="en-US" dirty="0" smtClean="0">
                  <a:solidFill>
                    <a:schemeClr val="bg1"/>
                  </a:solidFill>
                </a:rPr>
                <a:t>Aldebaran</a:t>
              </a:r>
              <a:endParaRPr lang="en-US" dirty="0">
                <a:solidFill>
                  <a:schemeClr val="bg1"/>
                </a:solidFill>
              </a:endParaRPr>
            </a:p>
          </p:txBody>
        </p:sp>
      </p:grpSp>
      <p:grpSp>
        <p:nvGrpSpPr>
          <p:cNvPr id="16" name="Group 15"/>
          <p:cNvGrpSpPr>
            <a:grpSpLocks noChangeAspect="1"/>
          </p:cNvGrpSpPr>
          <p:nvPr/>
        </p:nvGrpSpPr>
        <p:grpSpPr>
          <a:xfrm>
            <a:off x="6538441" y="3601032"/>
            <a:ext cx="714894" cy="369332"/>
            <a:chOff x="3860188" y="2109846"/>
            <a:chExt cx="1269155" cy="655677"/>
          </a:xfrm>
          <a:solidFill>
            <a:srgbClr val="FFFF00"/>
          </a:solidFill>
        </p:grpSpPr>
        <p:sp>
          <p:nvSpPr>
            <p:cNvPr id="17" name="Oval 16"/>
            <p:cNvSpPr>
              <a:spLocks noChangeAspect="1"/>
            </p:cNvSpPr>
            <p:nvPr/>
          </p:nvSpPr>
          <p:spPr>
            <a:xfrm>
              <a:off x="4172988" y="2142068"/>
              <a:ext cx="623455" cy="623455"/>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bg1"/>
                </a:solidFill>
              </a:endParaRPr>
            </a:p>
          </p:txBody>
        </p:sp>
        <p:sp>
          <p:nvSpPr>
            <p:cNvPr id="18" name="Rectangle 17"/>
            <p:cNvSpPr/>
            <p:nvPr/>
          </p:nvSpPr>
          <p:spPr>
            <a:xfrm>
              <a:off x="3860188" y="2109846"/>
              <a:ext cx="1269155" cy="655677"/>
            </a:xfrm>
            <a:prstGeom prst="rect">
              <a:avLst/>
            </a:prstGeom>
            <a:noFill/>
            <a:ln>
              <a:noFill/>
            </a:ln>
          </p:spPr>
          <p:txBody>
            <a:bodyPr wrap="square">
              <a:spAutoFit/>
            </a:bodyPr>
            <a:lstStyle/>
            <a:p>
              <a:r>
                <a:rPr lang="en-US" dirty="0" smtClean="0">
                  <a:solidFill>
                    <a:schemeClr val="bg1"/>
                  </a:solidFill>
                </a:rPr>
                <a:t>Altair</a:t>
              </a:r>
              <a:endParaRPr lang="en-US" dirty="0">
                <a:solidFill>
                  <a:schemeClr val="bg1"/>
                </a:solidFill>
              </a:endParaRPr>
            </a:p>
          </p:txBody>
        </p:sp>
      </p:grpSp>
      <p:grpSp>
        <p:nvGrpSpPr>
          <p:cNvPr id="19" name="Group 18"/>
          <p:cNvGrpSpPr>
            <a:grpSpLocks noChangeAspect="1"/>
          </p:cNvGrpSpPr>
          <p:nvPr/>
        </p:nvGrpSpPr>
        <p:grpSpPr>
          <a:xfrm>
            <a:off x="5212081" y="4879570"/>
            <a:ext cx="867887" cy="369332"/>
            <a:chOff x="3522580" y="2109846"/>
            <a:chExt cx="1958216" cy="833325"/>
          </a:xfrm>
          <a:solidFill>
            <a:srgbClr val="00B0F0"/>
          </a:solidFill>
        </p:grpSpPr>
        <p:sp>
          <p:nvSpPr>
            <p:cNvPr id="20" name="Oval 19"/>
            <p:cNvSpPr>
              <a:spLocks noChangeAspect="1"/>
            </p:cNvSpPr>
            <p:nvPr/>
          </p:nvSpPr>
          <p:spPr>
            <a:xfrm>
              <a:off x="4172988" y="2142068"/>
              <a:ext cx="623455" cy="6234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bg1"/>
                </a:solidFill>
              </a:endParaRPr>
            </a:p>
          </p:txBody>
        </p:sp>
        <p:sp>
          <p:nvSpPr>
            <p:cNvPr id="21" name="Rectangle 20"/>
            <p:cNvSpPr/>
            <p:nvPr/>
          </p:nvSpPr>
          <p:spPr>
            <a:xfrm>
              <a:off x="3522580" y="2109846"/>
              <a:ext cx="1958216" cy="833325"/>
            </a:xfrm>
            <a:prstGeom prst="rect">
              <a:avLst/>
            </a:prstGeom>
            <a:noFill/>
            <a:ln>
              <a:noFill/>
            </a:ln>
          </p:spPr>
          <p:txBody>
            <a:bodyPr wrap="square">
              <a:spAutoFit/>
            </a:bodyPr>
            <a:lstStyle/>
            <a:p>
              <a:r>
                <a:rPr lang="en-US" dirty="0" smtClean="0">
                  <a:solidFill>
                    <a:schemeClr val="bg1"/>
                  </a:solidFill>
                </a:rPr>
                <a:t>Sirius B</a:t>
              </a:r>
              <a:endParaRPr lang="en-US" dirty="0">
                <a:solidFill>
                  <a:schemeClr val="bg1"/>
                </a:solidFill>
              </a:endParaRPr>
            </a:p>
          </p:txBody>
        </p:sp>
      </p:grpSp>
      <p:sp>
        <p:nvSpPr>
          <p:cNvPr id="3" name="Content Placeholder 2"/>
          <p:cNvSpPr>
            <a:spLocks noGrp="1"/>
          </p:cNvSpPr>
          <p:nvPr>
            <p:ph idx="1"/>
          </p:nvPr>
        </p:nvSpPr>
        <p:spPr>
          <a:xfrm>
            <a:off x="46111" y="2157644"/>
            <a:ext cx="7772400" cy="3649133"/>
          </a:xfrm>
        </p:spPr>
        <p:txBody>
          <a:bodyPr/>
          <a:lstStyle/>
          <a:p>
            <a:r>
              <a:rPr lang="en-US" dirty="0"/>
              <a:t>Now label (in the far right </a:t>
            </a:r>
            <a:r>
              <a:rPr lang="en-US" dirty="0" smtClean="0"/>
              <a:t>column of the data table…)</a:t>
            </a:r>
            <a:endParaRPr lang="en-US" dirty="0"/>
          </a:p>
          <a:p>
            <a:pPr marL="342900" indent="-342900">
              <a:buAutoNum type="arabicPeriod"/>
            </a:pPr>
            <a:r>
              <a:rPr lang="en-US" dirty="0"/>
              <a:t>Rigel 			= Super Giant</a:t>
            </a:r>
          </a:p>
          <a:p>
            <a:pPr marL="342900" indent="-342900">
              <a:buAutoNum type="arabicPeriod"/>
            </a:pPr>
            <a:r>
              <a:rPr lang="en-US" dirty="0"/>
              <a:t>Betelgeuse 	= Super Giant</a:t>
            </a:r>
          </a:p>
          <a:p>
            <a:pPr marL="342900" indent="-342900">
              <a:buAutoNum type="arabicPeriod"/>
            </a:pPr>
            <a:r>
              <a:rPr lang="en-US" dirty="0"/>
              <a:t>Altair 			= Main Sequence</a:t>
            </a:r>
          </a:p>
          <a:p>
            <a:pPr marL="342900" indent="-342900">
              <a:buAutoNum type="arabicPeriod"/>
            </a:pPr>
            <a:r>
              <a:rPr lang="en-US" dirty="0"/>
              <a:t>Aldebaran 		= Giant</a:t>
            </a:r>
          </a:p>
          <a:p>
            <a:pPr marL="342900" indent="-342900">
              <a:buAutoNum type="arabicPeriod"/>
            </a:pPr>
            <a:r>
              <a:rPr lang="en-US" dirty="0"/>
              <a:t>Sirius B 		= White Dwarf</a:t>
            </a:r>
          </a:p>
          <a:p>
            <a:endParaRPr lang="en-US" dirty="0"/>
          </a:p>
        </p:txBody>
      </p:sp>
    </p:spTree>
    <p:extLst>
      <p:ext uri="{BB962C8B-B14F-4D97-AF65-F5344CB8AC3E}">
        <p14:creationId xmlns:p14="http://schemas.microsoft.com/office/powerpoint/2010/main" val="403266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1"/>
            <a:ext cx="7772400" cy="833349"/>
          </a:xfrm>
        </p:spPr>
        <p:txBody>
          <a:bodyPr/>
          <a:lstStyle/>
          <a:p>
            <a:r>
              <a:rPr lang="en-US" dirty="0" smtClean="0"/>
              <a:t>Independent Practice</a:t>
            </a:r>
            <a:endParaRPr lang="en-US" dirty="0"/>
          </a:p>
        </p:txBody>
      </p:sp>
      <p:sp>
        <p:nvSpPr>
          <p:cNvPr id="3" name="Content Placeholder 2"/>
          <p:cNvSpPr>
            <a:spLocks noGrp="1"/>
          </p:cNvSpPr>
          <p:nvPr>
            <p:ph idx="1"/>
          </p:nvPr>
        </p:nvSpPr>
        <p:spPr>
          <a:xfrm>
            <a:off x="0" y="1501001"/>
            <a:ext cx="3501189" cy="5282184"/>
          </a:xfrm>
        </p:spPr>
        <p:txBody>
          <a:bodyPr>
            <a:normAutofit fontScale="85000" lnSpcReduction="20000"/>
          </a:bodyPr>
          <a:lstStyle/>
          <a:p>
            <a:r>
              <a:rPr lang="en-US" sz="2800" dirty="0" smtClean="0"/>
              <a:t>Using the data table and blank H-R diagram, plot the position for each of the stars listed in the table</a:t>
            </a:r>
            <a:r>
              <a:rPr lang="en-US" sz="2800" dirty="0" smtClean="0"/>
              <a:t>.</a:t>
            </a:r>
          </a:p>
          <a:p>
            <a:r>
              <a:rPr lang="en-US" sz="2800" dirty="0" smtClean="0"/>
              <a:t>Mark your stars in their correct positions </a:t>
            </a:r>
            <a:r>
              <a:rPr lang="en-US" sz="2800" b="1" dirty="0" smtClean="0"/>
              <a:t>using pencil </a:t>
            </a:r>
            <a:r>
              <a:rPr lang="en-US" sz="2800" dirty="0" smtClean="0"/>
              <a:t>first (so if you make a mistake you can correct it).</a:t>
            </a:r>
            <a:endParaRPr lang="en-US" sz="2800" dirty="0" smtClean="0"/>
          </a:p>
          <a:p>
            <a:r>
              <a:rPr lang="en-US" sz="2800" dirty="0" smtClean="0"/>
              <a:t>Once completed, analyze the positions of the stars and see if you can identify the pattern</a:t>
            </a:r>
            <a:r>
              <a:rPr lang="en-US" sz="2800" dirty="0" smtClean="0"/>
              <a:t>.</a:t>
            </a:r>
          </a:p>
          <a:p>
            <a:r>
              <a:rPr lang="en-US" sz="2800" dirty="0" smtClean="0"/>
              <a:t>You have 15 minutes.</a:t>
            </a:r>
            <a:endParaRPr lang="en-US" sz="2800" dirty="0"/>
          </a:p>
        </p:txBody>
      </p:sp>
      <p:pic>
        <p:nvPicPr>
          <p:cNvPr id="4" name="Picture 3"/>
          <p:cNvPicPr>
            <a:picLocks noChangeAspect="1"/>
          </p:cNvPicPr>
          <p:nvPr/>
        </p:nvPicPr>
        <p:blipFill rotWithShape="1">
          <a:blip r:embed="rId2"/>
          <a:srcRect l="23864" t="13880" r="37543" b="16659"/>
          <a:stretch/>
        </p:blipFill>
        <p:spPr>
          <a:xfrm>
            <a:off x="3481690" y="1501001"/>
            <a:ext cx="5563900" cy="5282184"/>
          </a:xfrm>
          <a:prstGeom prst="rect">
            <a:avLst/>
          </a:prstGeom>
        </p:spPr>
      </p:pic>
      <p:grpSp>
        <p:nvGrpSpPr>
          <p:cNvPr id="5" name="Group 4"/>
          <p:cNvGrpSpPr>
            <a:grpSpLocks noChangeAspect="1"/>
          </p:cNvGrpSpPr>
          <p:nvPr/>
        </p:nvGrpSpPr>
        <p:grpSpPr>
          <a:xfrm>
            <a:off x="6079968" y="2067253"/>
            <a:ext cx="581892" cy="568631"/>
            <a:chOff x="4158448" y="2142068"/>
            <a:chExt cx="637995" cy="623455"/>
          </a:xfrm>
          <a:solidFill>
            <a:srgbClr val="00B0F0"/>
          </a:solidFill>
        </p:grpSpPr>
        <p:sp>
          <p:nvSpPr>
            <p:cNvPr id="6" name="Oval 5"/>
            <p:cNvSpPr>
              <a:spLocks noChangeAspect="1"/>
            </p:cNvSpPr>
            <p:nvPr/>
          </p:nvSpPr>
          <p:spPr>
            <a:xfrm>
              <a:off x="4172988" y="2142068"/>
              <a:ext cx="623455" cy="62345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bg1"/>
                </a:solidFill>
              </a:endParaRPr>
            </a:p>
          </p:txBody>
        </p:sp>
        <p:sp>
          <p:nvSpPr>
            <p:cNvPr id="7" name="Rectangle 6"/>
            <p:cNvSpPr/>
            <p:nvPr/>
          </p:nvSpPr>
          <p:spPr>
            <a:xfrm>
              <a:off x="4158448" y="2211138"/>
              <a:ext cx="637995" cy="369333"/>
            </a:xfrm>
            <a:prstGeom prst="rect">
              <a:avLst/>
            </a:prstGeom>
            <a:noFill/>
          </p:spPr>
          <p:txBody>
            <a:bodyPr wrap="none">
              <a:spAutoFit/>
            </a:bodyPr>
            <a:lstStyle/>
            <a:p>
              <a:r>
                <a:rPr lang="en-US" dirty="0" smtClean="0">
                  <a:solidFill>
                    <a:schemeClr val="bg1"/>
                  </a:solidFill>
                </a:rPr>
                <a:t>Rigel</a:t>
              </a:r>
              <a:endParaRPr lang="en-US" dirty="0">
                <a:solidFill>
                  <a:schemeClr val="bg1"/>
                </a:solidFill>
              </a:endParaRPr>
            </a:p>
          </p:txBody>
        </p:sp>
      </p:grpSp>
      <p:grpSp>
        <p:nvGrpSpPr>
          <p:cNvPr id="8" name="Group 7"/>
          <p:cNvGrpSpPr>
            <a:grpSpLocks noChangeAspect="1"/>
          </p:cNvGrpSpPr>
          <p:nvPr/>
        </p:nvGrpSpPr>
        <p:grpSpPr>
          <a:xfrm>
            <a:off x="7523017" y="1979788"/>
            <a:ext cx="1455701" cy="861289"/>
            <a:chOff x="4039070" y="2142068"/>
            <a:chExt cx="1053728" cy="623455"/>
          </a:xfrm>
        </p:grpSpPr>
        <p:sp>
          <p:nvSpPr>
            <p:cNvPr id="9" name="Oval 8"/>
            <p:cNvSpPr>
              <a:spLocks noChangeAspect="1"/>
            </p:cNvSpPr>
            <p:nvPr/>
          </p:nvSpPr>
          <p:spPr>
            <a:xfrm>
              <a:off x="4172988" y="2142068"/>
              <a:ext cx="623455" cy="6234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bg1"/>
                </a:solidFill>
              </a:endParaRPr>
            </a:p>
          </p:txBody>
        </p:sp>
        <p:sp>
          <p:nvSpPr>
            <p:cNvPr id="10" name="Rectangle 9"/>
            <p:cNvSpPr/>
            <p:nvPr/>
          </p:nvSpPr>
          <p:spPr>
            <a:xfrm>
              <a:off x="4039070" y="2269129"/>
              <a:ext cx="1053728" cy="267346"/>
            </a:xfrm>
            <a:prstGeom prst="rect">
              <a:avLst/>
            </a:prstGeom>
          </p:spPr>
          <p:txBody>
            <a:bodyPr wrap="square">
              <a:spAutoFit/>
            </a:bodyPr>
            <a:lstStyle/>
            <a:p>
              <a:r>
                <a:rPr lang="en-US" dirty="0" smtClean="0">
                  <a:solidFill>
                    <a:schemeClr val="bg1"/>
                  </a:solidFill>
                </a:rPr>
                <a:t>Betelgeuse</a:t>
              </a:r>
              <a:endParaRPr lang="en-US" dirty="0">
                <a:solidFill>
                  <a:schemeClr val="bg1"/>
                </a:solidFill>
              </a:endParaRPr>
            </a:p>
          </p:txBody>
        </p:sp>
      </p:grpSp>
      <p:grpSp>
        <p:nvGrpSpPr>
          <p:cNvPr id="11" name="Group 10"/>
          <p:cNvGrpSpPr>
            <a:grpSpLocks noChangeAspect="1"/>
          </p:cNvGrpSpPr>
          <p:nvPr/>
        </p:nvGrpSpPr>
        <p:grpSpPr>
          <a:xfrm>
            <a:off x="6919360" y="3042458"/>
            <a:ext cx="1160609" cy="500523"/>
            <a:chOff x="3756986" y="2142068"/>
            <a:chExt cx="1445664" cy="623455"/>
          </a:xfrm>
        </p:grpSpPr>
        <p:sp>
          <p:nvSpPr>
            <p:cNvPr id="12" name="Oval 11"/>
            <p:cNvSpPr>
              <a:spLocks noChangeAspect="1"/>
            </p:cNvSpPr>
            <p:nvPr/>
          </p:nvSpPr>
          <p:spPr>
            <a:xfrm>
              <a:off x="4172988" y="2142068"/>
              <a:ext cx="623455" cy="6234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bg1"/>
                </a:solidFill>
              </a:endParaRPr>
            </a:p>
          </p:txBody>
        </p:sp>
        <p:sp>
          <p:nvSpPr>
            <p:cNvPr id="13" name="Rectangle 12"/>
            <p:cNvSpPr/>
            <p:nvPr/>
          </p:nvSpPr>
          <p:spPr>
            <a:xfrm>
              <a:off x="3756986" y="2208296"/>
              <a:ext cx="1445664" cy="460043"/>
            </a:xfrm>
            <a:prstGeom prst="rect">
              <a:avLst/>
            </a:prstGeom>
          </p:spPr>
          <p:txBody>
            <a:bodyPr wrap="square">
              <a:spAutoFit/>
            </a:bodyPr>
            <a:lstStyle/>
            <a:p>
              <a:r>
                <a:rPr lang="en-US" dirty="0" smtClean="0">
                  <a:solidFill>
                    <a:schemeClr val="bg1"/>
                  </a:solidFill>
                </a:rPr>
                <a:t>Aldebaran</a:t>
              </a:r>
              <a:endParaRPr lang="en-US" dirty="0">
                <a:solidFill>
                  <a:schemeClr val="bg1"/>
                </a:solidFill>
              </a:endParaRPr>
            </a:p>
          </p:txBody>
        </p:sp>
      </p:grpSp>
      <p:grpSp>
        <p:nvGrpSpPr>
          <p:cNvPr id="14" name="Group 13"/>
          <p:cNvGrpSpPr>
            <a:grpSpLocks noChangeAspect="1"/>
          </p:cNvGrpSpPr>
          <p:nvPr/>
        </p:nvGrpSpPr>
        <p:grpSpPr>
          <a:xfrm>
            <a:off x="6538441" y="3601032"/>
            <a:ext cx="714894" cy="369332"/>
            <a:chOff x="3860188" y="2109846"/>
            <a:chExt cx="1269155" cy="655677"/>
          </a:xfrm>
          <a:solidFill>
            <a:srgbClr val="FFFF00"/>
          </a:solidFill>
        </p:grpSpPr>
        <p:sp>
          <p:nvSpPr>
            <p:cNvPr id="15" name="Oval 14"/>
            <p:cNvSpPr>
              <a:spLocks noChangeAspect="1"/>
            </p:cNvSpPr>
            <p:nvPr/>
          </p:nvSpPr>
          <p:spPr>
            <a:xfrm>
              <a:off x="4172988" y="2142068"/>
              <a:ext cx="623455" cy="623455"/>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bg1"/>
                </a:solidFill>
              </a:endParaRPr>
            </a:p>
          </p:txBody>
        </p:sp>
        <p:sp>
          <p:nvSpPr>
            <p:cNvPr id="16" name="Rectangle 15"/>
            <p:cNvSpPr/>
            <p:nvPr/>
          </p:nvSpPr>
          <p:spPr>
            <a:xfrm>
              <a:off x="3860188" y="2109846"/>
              <a:ext cx="1269155" cy="655677"/>
            </a:xfrm>
            <a:prstGeom prst="rect">
              <a:avLst/>
            </a:prstGeom>
            <a:noFill/>
            <a:ln>
              <a:noFill/>
            </a:ln>
          </p:spPr>
          <p:txBody>
            <a:bodyPr wrap="square">
              <a:spAutoFit/>
            </a:bodyPr>
            <a:lstStyle/>
            <a:p>
              <a:r>
                <a:rPr lang="en-US" dirty="0" smtClean="0">
                  <a:solidFill>
                    <a:schemeClr val="bg1"/>
                  </a:solidFill>
                </a:rPr>
                <a:t>Altair</a:t>
              </a:r>
              <a:endParaRPr lang="en-US" dirty="0">
                <a:solidFill>
                  <a:schemeClr val="bg1"/>
                </a:solidFill>
              </a:endParaRPr>
            </a:p>
          </p:txBody>
        </p:sp>
      </p:grpSp>
      <p:grpSp>
        <p:nvGrpSpPr>
          <p:cNvPr id="17" name="Group 16"/>
          <p:cNvGrpSpPr>
            <a:grpSpLocks noChangeAspect="1"/>
          </p:cNvGrpSpPr>
          <p:nvPr/>
        </p:nvGrpSpPr>
        <p:grpSpPr>
          <a:xfrm>
            <a:off x="5212081" y="4879570"/>
            <a:ext cx="867887" cy="369332"/>
            <a:chOff x="3522580" y="2109846"/>
            <a:chExt cx="1958216" cy="833325"/>
          </a:xfrm>
          <a:solidFill>
            <a:srgbClr val="00B0F0"/>
          </a:solidFill>
        </p:grpSpPr>
        <p:sp>
          <p:nvSpPr>
            <p:cNvPr id="18" name="Oval 17"/>
            <p:cNvSpPr>
              <a:spLocks noChangeAspect="1"/>
            </p:cNvSpPr>
            <p:nvPr/>
          </p:nvSpPr>
          <p:spPr>
            <a:xfrm>
              <a:off x="4172988" y="2142068"/>
              <a:ext cx="623455" cy="6234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bg1"/>
                </a:solidFill>
              </a:endParaRPr>
            </a:p>
          </p:txBody>
        </p:sp>
        <p:sp>
          <p:nvSpPr>
            <p:cNvPr id="19" name="Rectangle 18"/>
            <p:cNvSpPr/>
            <p:nvPr/>
          </p:nvSpPr>
          <p:spPr>
            <a:xfrm>
              <a:off x="3522580" y="2109846"/>
              <a:ext cx="1958216" cy="833325"/>
            </a:xfrm>
            <a:prstGeom prst="rect">
              <a:avLst/>
            </a:prstGeom>
            <a:noFill/>
            <a:ln>
              <a:noFill/>
            </a:ln>
          </p:spPr>
          <p:txBody>
            <a:bodyPr wrap="square">
              <a:spAutoFit/>
            </a:bodyPr>
            <a:lstStyle/>
            <a:p>
              <a:r>
                <a:rPr lang="en-US" dirty="0" smtClean="0">
                  <a:solidFill>
                    <a:schemeClr val="bg1"/>
                  </a:solidFill>
                </a:rPr>
                <a:t>Sirius B</a:t>
              </a:r>
              <a:endParaRPr lang="en-US" dirty="0">
                <a:solidFill>
                  <a:schemeClr val="bg1"/>
                </a:solidFill>
              </a:endParaRPr>
            </a:p>
          </p:txBody>
        </p:sp>
      </p:grpSp>
    </p:spTree>
    <p:extLst>
      <p:ext uri="{BB962C8B-B14F-4D97-AF65-F5344CB8AC3E}">
        <p14:creationId xmlns:p14="http://schemas.microsoft.com/office/powerpoint/2010/main" val="202526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0149" y="166740"/>
            <a:ext cx="4788569" cy="633983"/>
          </a:xfrm>
        </p:spPr>
        <p:txBody>
          <a:bodyPr>
            <a:normAutofit/>
          </a:bodyPr>
          <a:lstStyle/>
          <a:p>
            <a:r>
              <a:rPr lang="en-US" dirty="0" smtClean="0"/>
              <a:t>What H-R Diagrams Tell us</a:t>
            </a:r>
            <a:endParaRPr lang="en-US" dirty="0"/>
          </a:p>
        </p:txBody>
      </p:sp>
      <p:sp>
        <p:nvSpPr>
          <p:cNvPr id="3" name="Content Placeholder 2"/>
          <p:cNvSpPr>
            <a:spLocks noGrp="1"/>
          </p:cNvSpPr>
          <p:nvPr>
            <p:ph idx="1"/>
          </p:nvPr>
        </p:nvSpPr>
        <p:spPr>
          <a:xfrm>
            <a:off x="232756" y="158496"/>
            <a:ext cx="3755136" cy="6205728"/>
          </a:xfrm>
        </p:spPr>
        <p:txBody>
          <a:bodyPr>
            <a:normAutofit/>
          </a:bodyPr>
          <a:lstStyle/>
          <a:p>
            <a:r>
              <a:rPr lang="en-US" sz="2400" dirty="0" smtClean="0"/>
              <a:t>Looking at your produced H-R diagrams, what </a:t>
            </a:r>
            <a:r>
              <a:rPr lang="en-US" sz="2400" dirty="0" smtClean="0"/>
              <a:t>pattern do </a:t>
            </a:r>
            <a:r>
              <a:rPr lang="en-US" sz="2400" dirty="0" smtClean="0"/>
              <a:t>you notice?</a:t>
            </a:r>
          </a:p>
          <a:p>
            <a:r>
              <a:rPr lang="en-US" sz="2400" dirty="0" smtClean="0"/>
              <a:t>What you should conclude is that </a:t>
            </a:r>
            <a:r>
              <a:rPr lang="en-US" sz="2400" b="1" u="sng" dirty="0" smtClean="0"/>
              <a:t>though there are many different stars, they are situated into 4 main groups</a:t>
            </a:r>
            <a:r>
              <a:rPr lang="en-US" sz="2400" dirty="0" smtClean="0"/>
              <a:t>.</a:t>
            </a:r>
          </a:p>
          <a:p>
            <a:r>
              <a:rPr lang="en-US" sz="2400" u="sng" dirty="0" smtClean="0"/>
              <a:t>These groups are:</a:t>
            </a:r>
          </a:p>
          <a:p>
            <a:r>
              <a:rPr lang="en-US" sz="2400" u="sng" dirty="0" smtClean="0"/>
              <a:t>White </a:t>
            </a:r>
            <a:r>
              <a:rPr lang="en-US" sz="2400" u="sng" dirty="0" smtClean="0"/>
              <a:t>dwarfs (WD)</a:t>
            </a:r>
            <a:endParaRPr lang="en-US" sz="2400" u="sng" dirty="0" smtClean="0"/>
          </a:p>
          <a:p>
            <a:r>
              <a:rPr lang="en-US" sz="2400" u="sng" dirty="0" smtClean="0"/>
              <a:t>Main Sequence </a:t>
            </a:r>
            <a:r>
              <a:rPr lang="en-US" sz="2400" u="sng" dirty="0" smtClean="0"/>
              <a:t>Stars (MS)</a:t>
            </a:r>
            <a:endParaRPr lang="en-US" sz="2400" u="sng" dirty="0" smtClean="0"/>
          </a:p>
          <a:p>
            <a:r>
              <a:rPr lang="en-US" sz="2400" u="sng" dirty="0" smtClean="0"/>
              <a:t>Giants (G)</a:t>
            </a:r>
            <a:endParaRPr lang="en-US" sz="2400" u="sng" dirty="0" smtClean="0"/>
          </a:p>
          <a:p>
            <a:r>
              <a:rPr lang="en-US" sz="2400" u="sng" dirty="0" err="1" smtClean="0"/>
              <a:t>Supergiants</a:t>
            </a:r>
            <a:r>
              <a:rPr lang="en-US" sz="2400" u="sng" dirty="0" smtClean="0"/>
              <a:t> (SG)</a:t>
            </a:r>
            <a:endParaRPr lang="en-US" sz="2400" u="sng" dirty="0" smtClean="0"/>
          </a:p>
        </p:txBody>
      </p:sp>
      <p:sp>
        <p:nvSpPr>
          <p:cNvPr id="4" name="TextBox 3"/>
          <p:cNvSpPr txBox="1"/>
          <p:nvPr/>
        </p:nvSpPr>
        <p:spPr>
          <a:xfrm>
            <a:off x="193201" y="6179558"/>
            <a:ext cx="3728036" cy="646331"/>
          </a:xfrm>
          <a:prstGeom prst="rect">
            <a:avLst/>
          </a:prstGeom>
          <a:noFill/>
        </p:spPr>
        <p:txBody>
          <a:bodyPr wrap="square" rtlCol="0">
            <a:spAutoFit/>
          </a:bodyPr>
          <a:lstStyle/>
          <a:p>
            <a:r>
              <a:rPr lang="en-US" dirty="0" smtClean="0"/>
              <a:t>Fill in the “Type of Star” column on the </a:t>
            </a:r>
            <a:r>
              <a:rPr lang="en-US" dirty="0" smtClean="0"/>
              <a:t>right </a:t>
            </a:r>
            <a:r>
              <a:rPr lang="en-US" dirty="0" smtClean="0"/>
              <a:t>side of the data chart.</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236" y="1442951"/>
            <a:ext cx="5057482" cy="519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716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8299"/>
            <a:ext cx="4066674" cy="6510943"/>
          </a:xfrm>
        </p:spPr>
        <p:txBody>
          <a:bodyPr>
            <a:normAutofit/>
          </a:bodyPr>
          <a:lstStyle/>
          <a:p>
            <a:r>
              <a:rPr lang="en-US" sz="2400" dirty="0" smtClean="0"/>
              <a:t>Last. Take the colored pencils and highlight the star groups based upon what color they’d appear in the night sky.</a:t>
            </a:r>
          </a:p>
          <a:p>
            <a:pPr lvl="1"/>
            <a:r>
              <a:rPr lang="en-US" sz="2000" dirty="0" smtClean="0"/>
              <a:t>Outline blue stars in blue</a:t>
            </a:r>
          </a:p>
          <a:p>
            <a:pPr lvl="1"/>
            <a:r>
              <a:rPr lang="en-US" sz="2000" dirty="0" smtClean="0"/>
              <a:t>Outline white stars in black</a:t>
            </a:r>
          </a:p>
          <a:p>
            <a:pPr lvl="1"/>
            <a:r>
              <a:rPr lang="en-US" sz="2000" dirty="0" smtClean="0"/>
              <a:t>Outline yellow with yellow</a:t>
            </a:r>
          </a:p>
          <a:p>
            <a:pPr lvl="1"/>
            <a:r>
              <a:rPr lang="en-US" sz="2000" dirty="0" smtClean="0"/>
              <a:t>Red with red.</a:t>
            </a:r>
          </a:p>
          <a:p>
            <a:r>
              <a:rPr lang="en-US" sz="2400" dirty="0" smtClean="0"/>
              <a:t>Try to make their sizes relative to the size of the star. As you go up the Z Axis, the stars get bigger.</a:t>
            </a:r>
          </a:p>
          <a:p>
            <a:r>
              <a:rPr lang="en-US" sz="2400" dirty="0" smtClean="0"/>
              <a:t>You have 10 minutes.</a:t>
            </a:r>
            <a:endParaRPr lang="en-US" sz="2400" dirty="0"/>
          </a:p>
        </p:txBody>
      </p:sp>
      <p:pic>
        <p:nvPicPr>
          <p:cNvPr id="5" name="Picture 4"/>
          <p:cNvPicPr>
            <a:picLocks noChangeAspect="1"/>
          </p:cNvPicPr>
          <p:nvPr/>
        </p:nvPicPr>
        <p:blipFill rotWithShape="1">
          <a:blip r:embed="rId2"/>
          <a:srcRect l="1874" t="6859" r="7630"/>
          <a:stretch/>
        </p:blipFill>
        <p:spPr>
          <a:xfrm>
            <a:off x="4066674" y="1817956"/>
            <a:ext cx="4740442" cy="4976622"/>
          </a:xfrm>
          <a:prstGeom prst="rect">
            <a:avLst/>
          </a:prstGeom>
        </p:spPr>
      </p:pic>
      <p:pic>
        <p:nvPicPr>
          <p:cNvPr id="6" name="Picture 5"/>
          <p:cNvPicPr>
            <a:picLocks noChangeAspect="1"/>
          </p:cNvPicPr>
          <p:nvPr/>
        </p:nvPicPr>
        <p:blipFill>
          <a:blip r:embed="rId3"/>
          <a:stretch>
            <a:fillRect/>
          </a:stretch>
        </p:blipFill>
        <p:spPr>
          <a:xfrm>
            <a:off x="4439653" y="815056"/>
            <a:ext cx="4367464" cy="1002900"/>
          </a:xfrm>
          <a:prstGeom prst="rect">
            <a:avLst/>
          </a:prstGeom>
        </p:spPr>
      </p:pic>
    </p:spTree>
    <p:extLst>
      <p:ext uri="{BB962C8B-B14F-4D97-AF65-F5344CB8AC3E}">
        <p14:creationId xmlns:p14="http://schemas.microsoft.com/office/powerpoint/2010/main" val="2144585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dia.giphy.com/media/ctGFLebG1AqK4/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5999" y="-1"/>
            <a:ext cx="6858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3948" y="278297"/>
            <a:ext cx="7772400" cy="821634"/>
          </a:xfrm>
        </p:spPr>
        <p:txBody>
          <a:bodyPr/>
          <a:lstStyle/>
          <a:p>
            <a:r>
              <a:rPr lang="en-US" dirty="0" smtClean="0"/>
              <a:t>What is a star?</a:t>
            </a:r>
            <a:endParaRPr lang="en-US" dirty="0"/>
          </a:p>
        </p:txBody>
      </p:sp>
      <p:sp>
        <p:nvSpPr>
          <p:cNvPr id="3" name="Content Placeholder 2"/>
          <p:cNvSpPr>
            <a:spLocks noGrp="1"/>
          </p:cNvSpPr>
          <p:nvPr>
            <p:ph idx="1"/>
          </p:nvPr>
        </p:nvSpPr>
        <p:spPr>
          <a:xfrm>
            <a:off x="298174" y="927653"/>
            <a:ext cx="3081130" cy="5698434"/>
          </a:xfrm>
        </p:spPr>
        <p:txBody>
          <a:bodyPr>
            <a:noAutofit/>
          </a:bodyPr>
          <a:lstStyle/>
          <a:p>
            <a:r>
              <a:rPr lang="en-US" sz="2400" dirty="0" smtClean="0"/>
              <a:t>You probably already have a decent idea of what a star is, but…</a:t>
            </a:r>
          </a:p>
          <a:p>
            <a:r>
              <a:rPr lang="en-US" sz="2400" u="sng" dirty="0" smtClean="0"/>
              <a:t>A </a:t>
            </a:r>
            <a:r>
              <a:rPr lang="en-US" sz="2400" b="1" u="sng" dirty="0"/>
              <a:t>star</a:t>
            </a:r>
            <a:r>
              <a:rPr lang="en-US" sz="2400" u="sng" dirty="0"/>
              <a:t> is a luminous ball of </a:t>
            </a:r>
            <a:r>
              <a:rPr lang="en-US" sz="2400" u="sng" dirty="0" smtClean="0"/>
              <a:t>gas, primarily hydrogen and helium gas.</a:t>
            </a:r>
          </a:p>
          <a:p>
            <a:r>
              <a:rPr lang="en-US" sz="2400" dirty="0" smtClean="0"/>
              <a:t>The Sun </a:t>
            </a:r>
            <a:r>
              <a:rPr lang="en-US" sz="2400" dirty="0"/>
              <a:t>is the closest </a:t>
            </a:r>
            <a:r>
              <a:rPr lang="en-US" sz="2400" b="1" dirty="0"/>
              <a:t>star</a:t>
            </a:r>
            <a:r>
              <a:rPr lang="en-US" sz="2400" dirty="0"/>
              <a:t> to </a:t>
            </a:r>
            <a:r>
              <a:rPr lang="en-US" sz="2400" dirty="0" smtClean="0"/>
              <a:t>Earth, but looking into the night sky you can see millions, sometimes billions, in the distance.</a:t>
            </a:r>
            <a:endParaRPr lang="en-US" sz="2400" dirty="0"/>
          </a:p>
        </p:txBody>
      </p:sp>
    </p:spTree>
    <p:extLst>
      <p:ext uri="{BB962C8B-B14F-4D97-AF65-F5344CB8AC3E}">
        <p14:creationId xmlns:p14="http://schemas.microsoft.com/office/powerpoint/2010/main" val="39577275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152" y="699757"/>
            <a:ext cx="7772400" cy="560831"/>
          </a:xfrm>
        </p:spPr>
        <p:txBody>
          <a:bodyPr/>
          <a:lstStyle/>
          <a:p>
            <a:r>
              <a:rPr lang="en-US" dirty="0" smtClean="0"/>
              <a:t>Graphic Analysis</a:t>
            </a:r>
            <a:endParaRPr lang="en-US" dirty="0"/>
          </a:p>
        </p:txBody>
      </p:sp>
      <p:sp>
        <p:nvSpPr>
          <p:cNvPr id="3" name="Content Placeholder 2"/>
          <p:cNvSpPr>
            <a:spLocks noGrp="1"/>
          </p:cNvSpPr>
          <p:nvPr>
            <p:ph idx="1"/>
          </p:nvPr>
        </p:nvSpPr>
        <p:spPr>
          <a:xfrm>
            <a:off x="4343400" y="0"/>
            <a:ext cx="4584192" cy="6717792"/>
          </a:xfrm>
        </p:spPr>
        <p:txBody>
          <a:bodyPr>
            <a:normAutofit lnSpcReduction="10000"/>
          </a:bodyPr>
          <a:lstStyle/>
          <a:p>
            <a:pPr marL="0" indent="0">
              <a:buNone/>
            </a:pPr>
            <a:r>
              <a:rPr lang="en-US" dirty="0" smtClean="0"/>
              <a:t>Your growing understanding of the universe is only useful if you can apply your knowledge. Take 5 minutes and take this practice quiz. (for no points)</a:t>
            </a:r>
          </a:p>
          <a:p>
            <a:pPr marL="342900" indent="-342900">
              <a:buAutoNum type="arabicPeriod"/>
            </a:pPr>
            <a:r>
              <a:rPr lang="en-US" dirty="0" smtClean="0"/>
              <a:t>Stars in which quadrant will have the smallest radius?</a:t>
            </a:r>
          </a:p>
          <a:p>
            <a:pPr marL="342900" indent="-342900">
              <a:buAutoNum type="arabicPeriod"/>
            </a:pPr>
            <a:r>
              <a:rPr lang="en-US" dirty="0" smtClean="0"/>
              <a:t>Stars in which quadrant will have the largest radius?</a:t>
            </a:r>
            <a:endParaRPr lang="en-US" dirty="0" smtClean="0"/>
          </a:p>
          <a:p>
            <a:pPr marL="342900" indent="-342900">
              <a:buAutoNum type="arabicPeriod"/>
            </a:pPr>
            <a:r>
              <a:rPr lang="en-US" dirty="0" smtClean="0"/>
              <a:t>Which </a:t>
            </a:r>
            <a:r>
              <a:rPr lang="en-US" dirty="0" smtClean="0"/>
              <a:t>stars appear the brightest?</a:t>
            </a:r>
          </a:p>
          <a:p>
            <a:pPr marL="342900" indent="-342900">
              <a:buAutoNum type="arabicPeriod"/>
            </a:pPr>
            <a:r>
              <a:rPr lang="en-US" dirty="0" smtClean="0"/>
              <a:t>Which stars are the dimmest?</a:t>
            </a:r>
          </a:p>
          <a:p>
            <a:pPr marL="342900" indent="-342900">
              <a:buAutoNum type="arabicPeriod"/>
            </a:pPr>
            <a:r>
              <a:rPr lang="en-US" dirty="0" smtClean="0"/>
              <a:t>Which group would you predict to </a:t>
            </a:r>
            <a:r>
              <a:rPr lang="en-US" dirty="0" smtClean="0"/>
              <a:t>have the closest properties </a:t>
            </a:r>
            <a:r>
              <a:rPr lang="en-US" dirty="0" smtClean="0"/>
              <a:t>to Earth?</a:t>
            </a:r>
          </a:p>
          <a:p>
            <a:pPr marL="342900" indent="-342900">
              <a:buAutoNum type="arabicPeriod"/>
            </a:pPr>
            <a:r>
              <a:rPr lang="en-US" dirty="0" smtClean="0"/>
              <a:t>Which quadrants are the hottest stars in?</a:t>
            </a:r>
          </a:p>
          <a:p>
            <a:pPr marL="342900" indent="-342900">
              <a:buAutoNum type="arabicPeriod"/>
            </a:pPr>
            <a:r>
              <a:rPr lang="en-US" dirty="0" smtClean="0"/>
              <a:t>What </a:t>
            </a:r>
            <a:r>
              <a:rPr lang="en-US" dirty="0"/>
              <a:t>quadrants are the </a:t>
            </a:r>
            <a:r>
              <a:rPr lang="en-US" dirty="0" smtClean="0"/>
              <a:t>coolest stars in?</a:t>
            </a:r>
          </a:p>
          <a:p>
            <a:pPr marL="342900" indent="-342900">
              <a:buAutoNum type="arabicPeriod"/>
            </a:pPr>
            <a:r>
              <a:rPr lang="en-US" dirty="0" smtClean="0"/>
              <a:t>Which quadrants would you find blue stars?</a:t>
            </a:r>
          </a:p>
          <a:p>
            <a:pPr marL="342900" indent="-342900">
              <a:buAutoNum type="arabicPeriod"/>
            </a:pPr>
            <a:r>
              <a:rPr lang="en-US" dirty="0" smtClean="0"/>
              <a:t>Which quadrants would you find red stars?</a:t>
            </a:r>
          </a:p>
          <a:p>
            <a:pPr marL="342900" indent="-342900">
              <a:buAutoNum type="arabicPeriod"/>
            </a:pPr>
            <a:r>
              <a:rPr lang="en-US" dirty="0" smtClean="0"/>
              <a:t>Stars </a:t>
            </a:r>
            <a:r>
              <a:rPr lang="en-US" dirty="0"/>
              <a:t>in which quadrant would have the largest mass?</a:t>
            </a:r>
          </a:p>
          <a:p>
            <a:pPr marL="342900" indent="-342900">
              <a:buAutoNum type="arabicPeriod"/>
            </a:pPr>
            <a:r>
              <a:rPr lang="en-US" dirty="0"/>
              <a:t>Stars in which quadrant would have the smallest mass</a:t>
            </a:r>
            <a:r>
              <a:rPr lang="en-US" dirty="0" smtClean="0"/>
              <a:t>?</a:t>
            </a:r>
            <a:endParaRPr lang="en-US" dirty="0"/>
          </a:p>
        </p:txBody>
      </p:sp>
      <p:pic>
        <p:nvPicPr>
          <p:cNvPr id="5" name="Picture 4"/>
          <p:cNvPicPr>
            <a:picLocks noChangeAspect="1"/>
          </p:cNvPicPr>
          <p:nvPr/>
        </p:nvPicPr>
        <p:blipFill>
          <a:blip r:embed="rId2"/>
          <a:stretch>
            <a:fillRect/>
          </a:stretch>
        </p:blipFill>
        <p:spPr>
          <a:xfrm>
            <a:off x="0" y="1760139"/>
            <a:ext cx="4093303" cy="4145281"/>
          </a:xfrm>
          <a:prstGeom prst="rect">
            <a:avLst/>
          </a:prstGeom>
        </p:spPr>
      </p:pic>
    </p:spTree>
    <p:extLst>
      <p:ext uri="{BB962C8B-B14F-4D97-AF65-F5344CB8AC3E}">
        <p14:creationId xmlns:p14="http://schemas.microsoft.com/office/powerpoint/2010/main" val="35177624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487" y="140371"/>
            <a:ext cx="7772400" cy="557462"/>
          </a:xfrm>
        </p:spPr>
        <p:txBody>
          <a:bodyPr/>
          <a:lstStyle/>
          <a:p>
            <a:r>
              <a:rPr lang="en-US" dirty="0" smtClean="0"/>
              <a:t>What is the composition of a star?</a:t>
            </a:r>
            <a:endParaRPr lang="en-US" dirty="0"/>
          </a:p>
        </p:txBody>
      </p:sp>
      <p:pic>
        <p:nvPicPr>
          <p:cNvPr id="4" name="Content Placeholder 3"/>
          <p:cNvPicPr>
            <a:picLocks noGrp="1" noChangeAspect="1"/>
          </p:cNvPicPr>
          <p:nvPr>
            <p:ph idx="1"/>
          </p:nvPr>
        </p:nvPicPr>
        <p:blipFill>
          <a:blip r:embed="rId2"/>
          <a:stretch>
            <a:fillRect/>
          </a:stretch>
        </p:blipFill>
        <p:spPr>
          <a:xfrm>
            <a:off x="0" y="1122767"/>
            <a:ext cx="6030689" cy="4716379"/>
          </a:xfrm>
          <a:prstGeom prst="rect">
            <a:avLst/>
          </a:prstGeom>
        </p:spPr>
      </p:pic>
      <p:sp>
        <p:nvSpPr>
          <p:cNvPr id="5" name="Rectangle 13"/>
          <p:cNvSpPr>
            <a:spLocks noChangeArrowheads="1"/>
          </p:cNvSpPr>
          <p:nvPr/>
        </p:nvSpPr>
        <p:spPr bwMode="auto">
          <a:xfrm>
            <a:off x="6030689" y="2775501"/>
            <a:ext cx="3113311" cy="408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marL="342900" indent="-342900" algn="l">
              <a:buChar char="•"/>
              <a:tabLst>
                <a:tab pos="3205163" algn="l"/>
                <a:tab pos="3540125" algn="l"/>
              </a:tabLst>
              <a:defRPr sz="2200">
                <a:solidFill>
                  <a:schemeClr val="tx1"/>
                </a:solidFill>
                <a:latin typeface="Arial" panose="020B0604020202020204" pitchFamily="34" charset="0"/>
              </a:defRPr>
            </a:lvl1pPr>
            <a:lvl2pPr marL="933450" indent="-419100" algn="l">
              <a:buChar char="–"/>
              <a:tabLst>
                <a:tab pos="3205163" algn="l"/>
                <a:tab pos="3540125" algn="l"/>
              </a:tabLst>
              <a:defRPr sz="2200">
                <a:solidFill>
                  <a:schemeClr val="tx1"/>
                </a:solidFill>
                <a:latin typeface="Arial" panose="020B0604020202020204" pitchFamily="34" charset="0"/>
              </a:defRPr>
            </a:lvl2pPr>
            <a:lvl3pPr marL="1466850" indent="-419100" algn="l">
              <a:buChar char="•"/>
              <a:tabLst>
                <a:tab pos="3205163" algn="l"/>
                <a:tab pos="3540125" algn="l"/>
              </a:tabLst>
              <a:defRPr sz="2200">
                <a:solidFill>
                  <a:schemeClr val="tx1"/>
                </a:solidFill>
                <a:latin typeface="Arial" panose="020B0604020202020204" pitchFamily="34" charset="0"/>
              </a:defRPr>
            </a:lvl3pPr>
            <a:lvl4pPr marL="2000250" indent="-419100" algn="l">
              <a:buChar char="–"/>
              <a:tabLst>
                <a:tab pos="3205163" algn="l"/>
                <a:tab pos="3540125" algn="l"/>
              </a:tabLst>
              <a:defRPr sz="2200">
                <a:solidFill>
                  <a:schemeClr val="tx1"/>
                </a:solidFill>
                <a:latin typeface="Arial" panose="020B0604020202020204" pitchFamily="34" charset="0"/>
              </a:defRPr>
            </a:lvl4pPr>
            <a:lvl5pPr marL="2533650" indent="-419100" algn="l">
              <a:buChar char="»"/>
              <a:tabLst>
                <a:tab pos="3205163" algn="l"/>
                <a:tab pos="3540125" algn="l"/>
              </a:tabLst>
              <a:defRPr sz="2200">
                <a:solidFill>
                  <a:schemeClr val="tx1"/>
                </a:solidFill>
                <a:latin typeface="Arial" panose="020B0604020202020204" pitchFamily="34" charset="0"/>
              </a:defRPr>
            </a:lvl5pPr>
            <a:lvl6pPr marL="2990850" indent="-419100" fontAlgn="base">
              <a:lnSpc>
                <a:spcPct val="90000"/>
              </a:lnSpc>
              <a:spcBef>
                <a:spcPct val="20000"/>
              </a:spcBef>
              <a:spcAft>
                <a:spcPct val="20000"/>
              </a:spcAft>
              <a:buChar char="»"/>
              <a:tabLst>
                <a:tab pos="3205163" algn="l"/>
                <a:tab pos="3540125" algn="l"/>
              </a:tabLst>
              <a:defRPr sz="2200">
                <a:solidFill>
                  <a:schemeClr val="tx1"/>
                </a:solidFill>
                <a:latin typeface="Arial" panose="020B0604020202020204" pitchFamily="34" charset="0"/>
              </a:defRPr>
            </a:lvl6pPr>
            <a:lvl7pPr marL="3448050" indent="-419100" fontAlgn="base">
              <a:lnSpc>
                <a:spcPct val="90000"/>
              </a:lnSpc>
              <a:spcBef>
                <a:spcPct val="20000"/>
              </a:spcBef>
              <a:spcAft>
                <a:spcPct val="20000"/>
              </a:spcAft>
              <a:buChar char="»"/>
              <a:tabLst>
                <a:tab pos="3205163" algn="l"/>
                <a:tab pos="3540125" algn="l"/>
              </a:tabLst>
              <a:defRPr sz="2200">
                <a:solidFill>
                  <a:schemeClr val="tx1"/>
                </a:solidFill>
                <a:latin typeface="Arial" panose="020B0604020202020204" pitchFamily="34" charset="0"/>
              </a:defRPr>
            </a:lvl7pPr>
            <a:lvl8pPr marL="3905250" indent="-419100" fontAlgn="base">
              <a:lnSpc>
                <a:spcPct val="90000"/>
              </a:lnSpc>
              <a:spcBef>
                <a:spcPct val="20000"/>
              </a:spcBef>
              <a:spcAft>
                <a:spcPct val="20000"/>
              </a:spcAft>
              <a:buChar char="»"/>
              <a:tabLst>
                <a:tab pos="3205163" algn="l"/>
                <a:tab pos="3540125" algn="l"/>
              </a:tabLst>
              <a:defRPr sz="2200">
                <a:solidFill>
                  <a:schemeClr val="tx1"/>
                </a:solidFill>
                <a:latin typeface="Arial" panose="020B0604020202020204" pitchFamily="34" charset="0"/>
              </a:defRPr>
            </a:lvl8pPr>
            <a:lvl9pPr marL="4362450" indent="-419100" fontAlgn="base">
              <a:lnSpc>
                <a:spcPct val="90000"/>
              </a:lnSpc>
              <a:spcBef>
                <a:spcPct val="20000"/>
              </a:spcBef>
              <a:spcAft>
                <a:spcPct val="20000"/>
              </a:spcAft>
              <a:buChar char="»"/>
              <a:tabLst>
                <a:tab pos="3205163" algn="l"/>
                <a:tab pos="3540125" algn="l"/>
              </a:tabLst>
              <a:defRPr sz="2200">
                <a:solidFill>
                  <a:schemeClr val="tx1"/>
                </a:solidFill>
                <a:latin typeface="Arial" panose="020B0604020202020204" pitchFamily="34" charset="0"/>
              </a:defRPr>
            </a:lvl9pPr>
          </a:lstStyle>
          <a:p>
            <a:pPr>
              <a:buFontTx/>
              <a:buNone/>
            </a:pPr>
            <a:r>
              <a:rPr lang="en-US" altLang="en-US" sz="2000" b="0" dirty="0">
                <a:solidFill>
                  <a:srgbClr val="FF3300"/>
                </a:solidFill>
              </a:rPr>
              <a:t>a.	The central region of the sun where fusion occurs</a:t>
            </a:r>
          </a:p>
          <a:p>
            <a:pPr>
              <a:buFontTx/>
              <a:buAutoNum type="alphaLcPeriod" startAt="2"/>
            </a:pPr>
            <a:r>
              <a:rPr lang="en-US" altLang="en-US" sz="2000" b="0" dirty="0">
                <a:solidFill>
                  <a:srgbClr val="FF3300"/>
                </a:solidFill>
              </a:rPr>
              <a:t>A region of highly compressed gas where energy is transferred mainly by radiation</a:t>
            </a:r>
          </a:p>
          <a:p>
            <a:pPr>
              <a:buFontTx/>
              <a:buAutoNum type="alphaLcPeriod" startAt="2"/>
            </a:pPr>
            <a:r>
              <a:rPr lang="en-US" altLang="en-US" sz="2000" b="0" dirty="0">
                <a:solidFill>
                  <a:srgbClr val="FF3300"/>
                </a:solidFill>
              </a:rPr>
              <a:t>The outer layer of the sun’s interior, were energy is transferred mainly by convection</a:t>
            </a:r>
          </a:p>
        </p:txBody>
      </p:sp>
      <p:pic>
        <p:nvPicPr>
          <p:cNvPr id="6" name="Picture 18" descr="CH26_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0689" y="1122767"/>
            <a:ext cx="3117138" cy="1646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29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452" y="212037"/>
            <a:ext cx="7772400" cy="726830"/>
          </a:xfrm>
        </p:spPr>
        <p:txBody>
          <a:bodyPr/>
          <a:lstStyle/>
          <a:p>
            <a:r>
              <a:rPr lang="en-US" dirty="0" smtClean="0"/>
              <a:t>WHAT ARE THE FORCES IN A STAR?</a:t>
            </a:r>
            <a:endParaRPr lang="en-US" dirty="0"/>
          </a:p>
        </p:txBody>
      </p:sp>
      <p:sp>
        <p:nvSpPr>
          <p:cNvPr id="3" name="Content Placeholder 2"/>
          <p:cNvSpPr>
            <a:spLocks noGrp="1"/>
          </p:cNvSpPr>
          <p:nvPr>
            <p:ph idx="1"/>
          </p:nvPr>
        </p:nvSpPr>
        <p:spPr>
          <a:xfrm>
            <a:off x="4189367" y="1160586"/>
            <a:ext cx="4726033" cy="3942464"/>
          </a:xfrm>
        </p:spPr>
        <p:txBody>
          <a:bodyPr>
            <a:normAutofit fontScale="92500" lnSpcReduction="20000"/>
          </a:bodyPr>
          <a:lstStyle/>
          <a:p>
            <a:r>
              <a:rPr lang="en-US" sz="2400" u="sng" dirty="0" smtClean="0"/>
              <a:t>There are two main forces at odds in a star.</a:t>
            </a:r>
          </a:p>
          <a:p>
            <a:r>
              <a:rPr lang="en-US" sz="2400" dirty="0" smtClean="0"/>
              <a:t>First, </a:t>
            </a:r>
            <a:r>
              <a:rPr lang="en-US" sz="2400" u="sng" dirty="0" smtClean="0"/>
              <a:t>GRAVITY, which is the force that causes two masses to pull towards each other</a:t>
            </a:r>
            <a:r>
              <a:rPr lang="en-US" sz="2400" dirty="0" smtClean="0"/>
              <a:t>. Matter has mass and mass creates gravity. The more mass, the more gravity is induced.</a:t>
            </a:r>
          </a:p>
          <a:p>
            <a:r>
              <a:rPr lang="en-US" sz="2400" dirty="0" smtClean="0"/>
              <a:t>Second, pictured as “pressure out” here, is </a:t>
            </a:r>
            <a:r>
              <a:rPr lang="en-US" sz="2400" u="sng" dirty="0" smtClean="0"/>
              <a:t>FUSION REACTIONS</a:t>
            </a:r>
            <a:r>
              <a:rPr lang="en-US" sz="2400" dirty="0" smtClean="0"/>
              <a:t>. </a:t>
            </a:r>
            <a:r>
              <a:rPr lang="en-US" sz="2400" u="sng" dirty="0" smtClean="0"/>
              <a:t>When atoms are smashed together, their nuclei are eventually forced to combine into larger nuclei, releasing energy in the process.</a:t>
            </a:r>
          </a:p>
        </p:txBody>
      </p:sp>
      <p:pic>
        <p:nvPicPr>
          <p:cNvPr id="4" name="Picture 3"/>
          <p:cNvPicPr>
            <a:picLocks noChangeAspect="1"/>
          </p:cNvPicPr>
          <p:nvPr/>
        </p:nvPicPr>
        <p:blipFill>
          <a:blip r:embed="rId2"/>
          <a:stretch>
            <a:fillRect/>
          </a:stretch>
        </p:blipFill>
        <p:spPr>
          <a:xfrm>
            <a:off x="184001" y="1309928"/>
            <a:ext cx="3872844" cy="3793121"/>
          </a:xfrm>
          <a:prstGeom prst="rect">
            <a:avLst/>
          </a:prstGeom>
        </p:spPr>
      </p:pic>
      <p:sp>
        <p:nvSpPr>
          <p:cNvPr id="6" name="Rectangle 5"/>
          <p:cNvSpPr/>
          <p:nvPr/>
        </p:nvSpPr>
        <p:spPr>
          <a:xfrm>
            <a:off x="183999" y="5281097"/>
            <a:ext cx="8959999" cy="1328569"/>
          </a:xfrm>
          <a:prstGeom prst="rect">
            <a:avLst/>
          </a:prstGeom>
        </p:spPr>
        <p:txBody>
          <a:bodyPr wrap="square">
            <a:spAutoFit/>
          </a:bodyPr>
          <a:lstStyle/>
          <a:p>
            <a:pPr marL="285750" lvl="0" indent="-285750">
              <a:spcAft>
                <a:spcPts val="1000"/>
              </a:spcAft>
              <a:buClr>
                <a:prstClr val="white"/>
              </a:buClr>
              <a:buSzPct val="100000"/>
              <a:buFont typeface="Arial"/>
              <a:buChar char="•"/>
            </a:pPr>
            <a:r>
              <a:rPr lang="en-US" sz="2400" dirty="0">
                <a:solidFill>
                  <a:prstClr val="white"/>
                </a:solidFill>
              </a:rPr>
              <a:t>Stable suns, like ours </a:t>
            </a:r>
            <a:r>
              <a:rPr lang="en-US" sz="2400" dirty="0" smtClean="0">
                <a:solidFill>
                  <a:prstClr val="white"/>
                </a:solidFill>
              </a:rPr>
              <a:t>right now, </a:t>
            </a:r>
            <a:r>
              <a:rPr lang="en-US" sz="2400" dirty="0">
                <a:solidFill>
                  <a:prstClr val="white"/>
                </a:solidFill>
              </a:rPr>
              <a:t>are stable because these two forces are in balance.</a:t>
            </a:r>
          </a:p>
          <a:p>
            <a:pPr marL="285750" lvl="0" indent="-285750">
              <a:spcAft>
                <a:spcPts val="1000"/>
              </a:spcAft>
              <a:buClr>
                <a:prstClr val="white"/>
              </a:buClr>
              <a:buSzPct val="100000"/>
              <a:buFont typeface="Arial"/>
              <a:buChar char="•"/>
            </a:pPr>
            <a:r>
              <a:rPr lang="en-US" sz="2400" dirty="0">
                <a:solidFill>
                  <a:prstClr val="white"/>
                </a:solidFill>
              </a:rPr>
              <a:t>But </a:t>
            </a:r>
            <a:r>
              <a:rPr lang="en-US" sz="2400" dirty="0" smtClean="0">
                <a:solidFill>
                  <a:prstClr val="white"/>
                </a:solidFill>
              </a:rPr>
              <a:t>this balance doesn’t last forever. It will eventually be thrown </a:t>
            </a:r>
            <a:r>
              <a:rPr lang="en-US" sz="2400" dirty="0">
                <a:solidFill>
                  <a:prstClr val="white"/>
                </a:solidFill>
              </a:rPr>
              <a:t>off. </a:t>
            </a:r>
          </a:p>
        </p:txBody>
      </p:sp>
    </p:spTree>
    <p:extLst>
      <p:ext uri="{BB962C8B-B14F-4D97-AF65-F5344CB8AC3E}">
        <p14:creationId xmlns:p14="http://schemas.microsoft.com/office/powerpoint/2010/main" val="27316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876" y="211716"/>
            <a:ext cx="7772400" cy="950975"/>
          </a:xfrm>
        </p:spPr>
        <p:txBody>
          <a:bodyPr/>
          <a:lstStyle/>
          <a:p>
            <a:r>
              <a:rPr lang="en-US" dirty="0" smtClean="0"/>
              <a:t>What causes a STAR to burn and emit light?</a:t>
            </a:r>
            <a:endParaRPr lang="en-US" dirty="0"/>
          </a:p>
        </p:txBody>
      </p:sp>
      <p:sp>
        <p:nvSpPr>
          <p:cNvPr id="3" name="Content Placeholder 2"/>
          <p:cNvSpPr>
            <a:spLocks noGrp="1"/>
          </p:cNvSpPr>
          <p:nvPr>
            <p:ph idx="1"/>
          </p:nvPr>
        </p:nvSpPr>
        <p:spPr>
          <a:xfrm>
            <a:off x="263769" y="967154"/>
            <a:ext cx="8704385" cy="3198519"/>
          </a:xfrm>
        </p:spPr>
        <p:txBody>
          <a:bodyPr>
            <a:noAutofit/>
          </a:bodyPr>
          <a:lstStyle/>
          <a:p>
            <a:r>
              <a:rPr lang="en-US" sz="2000" u="sng" dirty="0" smtClean="0"/>
              <a:t>The gravity of stars cause fusion reactions in the core and these fusion reactions produce the light and heat in a star.</a:t>
            </a:r>
          </a:p>
          <a:p>
            <a:pPr lvl="1"/>
            <a:r>
              <a:rPr lang="en-US" dirty="0" smtClean="0"/>
              <a:t>The two main forces are working to produce it’s size, temperature, and luminosity, depending upon its initial mass.</a:t>
            </a:r>
          </a:p>
          <a:p>
            <a:pPr lvl="1"/>
            <a:r>
              <a:rPr lang="en-US" dirty="0" smtClean="0"/>
              <a:t>Gravity causes the atoms in the nebula cloud to squeeze in on each other and as the squeezing increases, temperature and pressure increases.</a:t>
            </a:r>
          </a:p>
          <a:p>
            <a:pPr lvl="1"/>
            <a:r>
              <a:rPr lang="en-US" dirty="0" smtClean="0"/>
              <a:t>When pressure and temperature get high enough, atoms of the most basic of element, hydrogen, are fused together eventually forming helium, releasing extreme energy in the process.</a:t>
            </a:r>
          </a:p>
          <a:p>
            <a:r>
              <a:rPr lang="en-US" sz="2000" u="sng" dirty="0" smtClean="0"/>
              <a:t>The light given off by stars are photons, a result of this energy escaping.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380" y="4220821"/>
            <a:ext cx="5417159" cy="2531162"/>
          </a:xfrm>
          <a:prstGeom prst="rect">
            <a:avLst/>
          </a:prstGeom>
          <a:solidFill>
            <a:schemeClr val="tx1"/>
          </a:solidFill>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6748" b="78761" l="73998" r="97075">
                        <a14:foregroundMark x1="77248" y1="25111" x2="78548" y2="55531"/>
                        <a14:foregroundMark x1="76598" y1="43473" x2="76598" y2="54867"/>
                        <a14:foregroundMark x1="74648" y1="45022" x2="75081" y2="54204"/>
                        <a14:foregroundMark x1="75948" y1="14823" x2="75298" y2="11947"/>
                        <a14:foregroundMark x1="74648" y1="10619" x2="74648" y2="10619"/>
                        <a14:foregroundMark x1="74431" y1="9735" x2="74431" y2="9735"/>
                        <a14:foregroundMark x1="93608" y1="40376" x2="93608" y2="40376"/>
                        <a14:foregroundMark x1="94366" y1="47677" x2="94366" y2="47677"/>
                        <a14:foregroundMark x1="93391" y1="57522" x2="93391" y2="57522"/>
                        <a14:foregroundMark x1="91224" y1="64270" x2="91224" y2="64270"/>
                        <a14:foregroundMark x1="88407" y1="71128" x2="88407" y2="71128"/>
                        <a14:foregroundMark x1="87974" y1="73562" x2="87974" y2="73562"/>
                        <a14:foregroundMark x1="86241" y1="74779" x2="86241" y2="74779"/>
                        <a14:foregroundMark x1="83857" y1="76991" x2="83857" y2="76991"/>
                        <a14:foregroundMark x1="89491" y1="28319" x2="89491" y2="28319"/>
                        <a14:foregroundMark x1="91224" y1="31637" x2="91224" y2="31637"/>
                        <a14:foregroundMark x1="85807" y1="35177" x2="77681" y2="37389"/>
                        <a14:foregroundMark x1="82340" y1="46792" x2="77681" y2="46128"/>
                        <a14:foregroundMark x1="74865" y1="46350" x2="73998" y2="58850"/>
                        <a14:foregroundMark x1="74431" y1="45243" x2="74865" y2="55088"/>
                      </a14:backgroundRemoval>
                    </a14:imgEffect>
                  </a14:imgLayer>
                </a14:imgProps>
              </a:ext>
            </a:extLst>
          </a:blip>
          <a:srcRect l="73808"/>
          <a:stretch/>
        </p:blipFill>
        <p:spPr>
          <a:xfrm>
            <a:off x="7285978" y="501939"/>
            <a:ext cx="2168596" cy="8109082"/>
          </a:xfrm>
          <a:prstGeom prst="rect">
            <a:avLst/>
          </a:prstGeom>
        </p:spPr>
      </p:pic>
      <p:sp>
        <p:nvSpPr>
          <p:cNvPr id="4" name="Right Arrow 3"/>
          <p:cNvSpPr/>
          <p:nvPr/>
        </p:nvSpPr>
        <p:spPr>
          <a:xfrm>
            <a:off x="6342611" y="4981701"/>
            <a:ext cx="2625543" cy="14066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Light &amp; Heat</a:t>
            </a:r>
            <a:endParaRPr lang="en-US" dirty="0"/>
          </a:p>
        </p:txBody>
      </p:sp>
    </p:spTree>
    <p:extLst>
      <p:ext uri="{BB962C8B-B14F-4D97-AF65-F5344CB8AC3E}">
        <p14:creationId xmlns:p14="http://schemas.microsoft.com/office/powerpoint/2010/main" val="380590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par>
                          <p:cTn id="32" fill="hold">
                            <p:stCondLst>
                              <p:cond delay="500"/>
                            </p:stCondLst>
                            <p:childTnLst>
                              <p:par>
                                <p:cTn id="33" presetID="26" presetClass="emph" presetSubtype="0" fill="hold" grpId="1" nodeType="after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Stellar Classification</a:t>
            </a:r>
            <a:endParaRPr lang="en-US" b="1" dirty="0"/>
          </a:p>
        </p:txBody>
      </p:sp>
      <p:sp>
        <p:nvSpPr>
          <p:cNvPr id="3" name="Content Placeholder 2"/>
          <p:cNvSpPr>
            <a:spLocks noGrp="1"/>
          </p:cNvSpPr>
          <p:nvPr>
            <p:ph idx="1"/>
          </p:nvPr>
        </p:nvSpPr>
        <p:spPr>
          <a:xfrm>
            <a:off x="0" y="1705260"/>
            <a:ext cx="8977745" cy="3393100"/>
          </a:xfrm>
        </p:spPr>
        <p:txBody>
          <a:bodyPr>
            <a:normAutofit lnSpcReduction="10000"/>
          </a:bodyPr>
          <a:lstStyle/>
          <a:p>
            <a:r>
              <a:rPr lang="en-US" sz="3200" dirty="0" smtClean="0"/>
              <a:t>Stars come in a lot of forms.</a:t>
            </a:r>
          </a:p>
          <a:p>
            <a:r>
              <a:rPr lang="en-US" sz="3200" dirty="0" smtClean="0"/>
              <a:t>Stars can be categorized several ways:</a:t>
            </a:r>
          </a:p>
          <a:p>
            <a:pPr lvl="1"/>
            <a:r>
              <a:rPr lang="en-US" sz="3000" u="sng" dirty="0"/>
              <a:t>Surface Temperature = How hot they are believed to be burning.</a:t>
            </a:r>
          </a:p>
          <a:p>
            <a:pPr lvl="1"/>
            <a:r>
              <a:rPr lang="en-US" sz="3000" u="sng" dirty="0"/>
              <a:t>Luminosity = How much light they put off.</a:t>
            </a:r>
          </a:p>
          <a:p>
            <a:pPr lvl="1"/>
            <a:r>
              <a:rPr lang="en-US" sz="3000" u="sng" dirty="0" smtClean="0"/>
              <a:t>Solar Radii = How massive they are when they form.</a:t>
            </a:r>
          </a:p>
        </p:txBody>
      </p:sp>
    </p:spTree>
    <p:extLst>
      <p:ext uri="{BB962C8B-B14F-4D97-AF65-F5344CB8AC3E}">
        <p14:creationId xmlns:p14="http://schemas.microsoft.com/office/powerpoint/2010/main" val="16316847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499278" cy="905521"/>
          </a:xfrm>
        </p:spPr>
        <p:txBody>
          <a:bodyPr>
            <a:noAutofit/>
          </a:bodyPr>
          <a:lstStyle/>
          <a:p>
            <a:pPr algn="ctr"/>
            <a:r>
              <a:rPr lang="en-US" b="1" dirty="0" smtClean="0"/>
              <a:t>Solar Surface Temperature</a:t>
            </a:r>
            <a:endParaRPr lang="en-US" b="1" dirty="0"/>
          </a:p>
        </p:txBody>
      </p:sp>
      <p:sp>
        <p:nvSpPr>
          <p:cNvPr id="3" name="Content Placeholder 2"/>
          <p:cNvSpPr>
            <a:spLocks noGrp="1"/>
          </p:cNvSpPr>
          <p:nvPr>
            <p:ph idx="1"/>
          </p:nvPr>
        </p:nvSpPr>
        <p:spPr>
          <a:xfrm>
            <a:off x="0" y="837126"/>
            <a:ext cx="6079679" cy="3751605"/>
          </a:xfrm>
        </p:spPr>
        <p:txBody>
          <a:bodyPr>
            <a:normAutofit fontScale="70000" lnSpcReduction="20000"/>
          </a:bodyPr>
          <a:lstStyle/>
          <a:p>
            <a:r>
              <a:rPr lang="en-US" sz="2400" dirty="0" smtClean="0"/>
              <a:t>What is the temperature of our sun?</a:t>
            </a:r>
          </a:p>
          <a:p>
            <a:pPr lvl="1"/>
            <a:r>
              <a:rPr lang="en-US" sz="2200" u="sng" dirty="0" smtClean="0"/>
              <a:t>Somewhere between 5000 &amp; 6000K.</a:t>
            </a:r>
          </a:p>
          <a:p>
            <a:pPr lvl="1"/>
            <a:r>
              <a:rPr lang="en-US" sz="2200" dirty="0" smtClean="0"/>
              <a:t>We know that stars are made of hydrogen and helium and depending on how hot these elements are burning will determine the color of the star.</a:t>
            </a:r>
          </a:p>
          <a:p>
            <a:pPr lvl="1"/>
            <a:r>
              <a:rPr lang="en-US" sz="2200" dirty="0" smtClean="0"/>
              <a:t>Think of a candle flame.</a:t>
            </a:r>
            <a:endParaRPr lang="en-US" sz="2200" dirty="0"/>
          </a:p>
          <a:p>
            <a:pPr lvl="1"/>
            <a:r>
              <a:rPr lang="en-US" sz="2200" dirty="0" smtClean="0"/>
              <a:t>Where is the candle the hottest?</a:t>
            </a:r>
          </a:p>
          <a:p>
            <a:pPr lvl="1"/>
            <a:r>
              <a:rPr lang="en-US" sz="2200" dirty="0" smtClean="0"/>
              <a:t>Associate temperature of a star with a candle</a:t>
            </a:r>
            <a:r>
              <a:rPr lang="en-US" sz="2200" dirty="0"/>
              <a:t>.</a:t>
            </a:r>
            <a:endParaRPr lang="en-US" sz="2200" dirty="0" smtClean="0"/>
          </a:p>
          <a:p>
            <a:pPr marL="285750" lvl="1"/>
            <a:r>
              <a:rPr lang="en-US" sz="2400" u="sng" dirty="0" smtClean="0"/>
              <a:t>We compare the light given off by other stars against our own sun to measure the relative difference in color to determine the temperature.</a:t>
            </a:r>
            <a:r>
              <a:rPr lang="en-US" sz="2600" dirty="0"/>
              <a:t> </a:t>
            </a:r>
            <a:endParaRPr lang="en-US" sz="2600" dirty="0" smtClean="0"/>
          </a:p>
          <a:p>
            <a:pPr marL="742950" lvl="2"/>
            <a:r>
              <a:rPr lang="en-US" sz="2400" u="sng" dirty="0" smtClean="0"/>
              <a:t>Blue </a:t>
            </a:r>
            <a:r>
              <a:rPr lang="en-US" sz="2400" u="sng" dirty="0"/>
              <a:t>stars are hotter than yellow stars</a:t>
            </a:r>
            <a:r>
              <a:rPr lang="en-US" sz="2400" u="sng" dirty="0" smtClean="0"/>
              <a:t>.</a:t>
            </a:r>
          </a:p>
          <a:p>
            <a:pPr marL="742950" lvl="2"/>
            <a:r>
              <a:rPr lang="en-US" sz="2400" u="sng" dirty="0" smtClean="0"/>
              <a:t>Red stars are the coolest.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9679" y="10635"/>
            <a:ext cx="3064321" cy="4578096"/>
          </a:xfrm>
          <a:prstGeom prst="rect">
            <a:avLst/>
          </a:prstGeom>
        </p:spPr>
      </p:pic>
      <p:sp>
        <p:nvSpPr>
          <p:cNvPr id="5" name="Right Arrow 4"/>
          <p:cNvSpPr/>
          <p:nvPr/>
        </p:nvSpPr>
        <p:spPr>
          <a:xfrm>
            <a:off x="5839968" y="3241515"/>
            <a:ext cx="149047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Hottest</a:t>
            </a:r>
            <a:endParaRPr lang="en-US" dirty="0">
              <a:solidFill>
                <a:schemeClr val="bg1"/>
              </a:solidFill>
            </a:endParaRPr>
          </a:p>
        </p:txBody>
      </p:sp>
      <p:sp>
        <p:nvSpPr>
          <p:cNvPr id="6" name="Right Arrow 5"/>
          <p:cNvSpPr/>
          <p:nvPr/>
        </p:nvSpPr>
        <p:spPr>
          <a:xfrm>
            <a:off x="5839968" y="857979"/>
            <a:ext cx="149047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Coolest</a:t>
            </a:r>
            <a:endParaRPr lang="en-US" dirty="0">
              <a:solidFill>
                <a:schemeClr val="bg1"/>
              </a:solidFill>
            </a:endParaRPr>
          </a:p>
        </p:txBody>
      </p:sp>
      <p:sp>
        <p:nvSpPr>
          <p:cNvPr id="7" name="Rectangle 6"/>
          <p:cNvSpPr/>
          <p:nvPr/>
        </p:nvSpPr>
        <p:spPr>
          <a:xfrm>
            <a:off x="0" y="4612363"/>
            <a:ext cx="9028090" cy="923330"/>
          </a:xfrm>
          <a:prstGeom prst="rect">
            <a:avLst/>
          </a:prstGeom>
        </p:spPr>
        <p:txBody>
          <a:bodyPr wrap="square">
            <a:spAutoFit/>
          </a:bodyPr>
          <a:lstStyle/>
          <a:p>
            <a:pPr marL="285750" lvl="0" indent="-285750">
              <a:spcAft>
                <a:spcPts val="1000"/>
              </a:spcAft>
              <a:buClr>
                <a:prstClr val="white"/>
              </a:buClr>
              <a:buSzPct val="100000"/>
              <a:buFont typeface="Arial"/>
              <a:buChar char="•"/>
            </a:pPr>
            <a:r>
              <a:rPr lang="en-US" dirty="0">
                <a:solidFill>
                  <a:prstClr val="white"/>
                </a:solidFill>
              </a:rPr>
              <a:t>The unaided eye can see some differences, but our much improved technology allows us to see things much more accurately so we can tell minute differenced between the temperatures of other stars.</a:t>
            </a:r>
          </a:p>
        </p:txBody>
      </p:sp>
      <p:pic>
        <p:nvPicPr>
          <p:cNvPr id="5122" name="Picture 2" descr="http://www.seasky.org/celestial-objects/assets/images/spectraltyp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826" y="5535692"/>
            <a:ext cx="5756590" cy="1322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33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152400" y="309093"/>
            <a:ext cx="8915400" cy="6310648"/>
          </a:xfrm>
        </p:spPr>
        <p:txBody>
          <a:bodyPr>
            <a:normAutofit/>
          </a:bodyPr>
          <a:lstStyle/>
          <a:p>
            <a:pPr marL="0" indent="0">
              <a:buFontTx/>
              <a:buNone/>
              <a:tabLst>
                <a:tab pos="342900" algn="l"/>
                <a:tab pos="685800" algn="l"/>
              </a:tabLst>
            </a:pPr>
            <a:r>
              <a:rPr lang="en-US" altLang="en-US" sz="2800" b="1" dirty="0">
                <a:solidFill>
                  <a:srgbClr val="FF0000"/>
                </a:solidFill>
              </a:rPr>
              <a:t>Classification of Stars</a:t>
            </a:r>
          </a:p>
          <a:p>
            <a:pPr marL="0" indent="0">
              <a:buFontTx/>
              <a:buNone/>
              <a:tabLst>
                <a:tab pos="342900" algn="l"/>
                <a:tab pos="685800" algn="l"/>
              </a:tabLst>
            </a:pPr>
            <a:r>
              <a:rPr lang="en-US" altLang="en-US" sz="1900" dirty="0"/>
              <a:t>Have you ever looked at the stars</a:t>
            </a:r>
            <a:br>
              <a:rPr lang="en-US" altLang="en-US" sz="1900" dirty="0"/>
            </a:br>
            <a:r>
              <a:rPr lang="en-US" altLang="en-US" sz="1900" dirty="0"/>
              <a:t>and realized that not all stars are</a:t>
            </a:r>
            <a:br>
              <a:rPr lang="en-US" altLang="en-US" sz="1900" dirty="0"/>
            </a:br>
            <a:r>
              <a:rPr lang="en-US" altLang="en-US" sz="1900" dirty="0"/>
              <a:t>white? Stars can be red, orange, </a:t>
            </a:r>
            <a:br>
              <a:rPr lang="en-US" altLang="en-US" sz="1900" dirty="0"/>
            </a:br>
            <a:r>
              <a:rPr lang="en-US" altLang="en-US" sz="1900" dirty="0"/>
              <a:t>yellow, white, or blue. Stars are </a:t>
            </a:r>
            <a:br>
              <a:rPr lang="en-US" altLang="en-US" sz="1900" dirty="0"/>
            </a:br>
            <a:r>
              <a:rPr lang="en-US" altLang="en-US" sz="1900" dirty="0"/>
              <a:t>classified according to their surface </a:t>
            </a:r>
            <a:br>
              <a:rPr lang="en-US" altLang="en-US" sz="1900" dirty="0"/>
            </a:br>
            <a:r>
              <a:rPr lang="en-US" altLang="en-US" sz="1900" dirty="0"/>
              <a:t>temperature, which determines </a:t>
            </a:r>
            <a:br>
              <a:rPr lang="en-US" altLang="en-US" sz="1900" dirty="0"/>
            </a:br>
            <a:r>
              <a:rPr lang="en-US" altLang="en-US" sz="1900" dirty="0"/>
              <a:t>each star’s color. Use the data in </a:t>
            </a:r>
            <a:br>
              <a:rPr lang="en-US" altLang="en-US" sz="1900" dirty="0"/>
            </a:br>
            <a:r>
              <a:rPr lang="en-US" altLang="en-US" sz="1900" dirty="0"/>
              <a:t>the table to help you answer the </a:t>
            </a:r>
            <a:br>
              <a:rPr lang="en-US" altLang="en-US" sz="1900" dirty="0"/>
            </a:br>
            <a:r>
              <a:rPr lang="en-US" altLang="en-US" sz="1900" dirty="0"/>
              <a:t>questions below. </a:t>
            </a:r>
            <a:endParaRPr lang="en-US" altLang="en-US" sz="1900" b="1" dirty="0"/>
          </a:p>
          <a:p>
            <a:pPr marL="457200" indent="-457200">
              <a:buFontTx/>
              <a:buAutoNum type="arabicPeriod"/>
              <a:tabLst>
                <a:tab pos="342900" algn="l"/>
                <a:tab pos="685800" algn="l"/>
              </a:tabLst>
            </a:pPr>
            <a:r>
              <a:rPr lang="en-US" altLang="en-US" sz="1900" dirty="0" smtClean="0"/>
              <a:t>What is K?</a:t>
            </a:r>
          </a:p>
          <a:p>
            <a:pPr marL="457200" indent="-457200">
              <a:buFontTx/>
              <a:buAutoNum type="arabicPeriod"/>
              <a:tabLst>
                <a:tab pos="342900" algn="l"/>
                <a:tab pos="685800" algn="l"/>
              </a:tabLst>
            </a:pPr>
            <a:r>
              <a:rPr lang="en-US" altLang="en-US" sz="1900" dirty="0" smtClean="0"/>
              <a:t>The </a:t>
            </a:r>
            <a:r>
              <a:rPr lang="en-US" altLang="en-US" sz="1900" dirty="0"/>
              <a:t>surface temperature of the sun is </a:t>
            </a:r>
            <a:r>
              <a:rPr lang="en-US" altLang="en-US" sz="1900" dirty="0" smtClean="0"/>
              <a:t>5800 </a:t>
            </a:r>
            <a:r>
              <a:rPr lang="en-US" altLang="en-US" sz="1900" dirty="0"/>
              <a:t>K. What color is the </a:t>
            </a:r>
            <a:r>
              <a:rPr lang="en-US" altLang="en-US" sz="1900" dirty="0" smtClean="0"/>
              <a:t>sun?</a:t>
            </a:r>
          </a:p>
          <a:p>
            <a:pPr marL="457200" indent="-457200">
              <a:buFontTx/>
              <a:buAutoNum type="arabicPeriod"/>
              <a:tabLst>
                <a:tab pos="342900" algn="l"/>
                <a:tab pos="685800" algn="l"/>
              </a:tabLst>
            </a:pPr>
            <a:r>
              <a:rPr lang="en-US" altLang="en-US" sz="1900" dirty="0" smtClean="0"/>
              <a:t>Sirius</a:t>
            </a:r>
            <a:r>
              <a:rPr lang="en-US" altLang="en-US" sz="1900" dirty="0"/>
              <a:t>, the brightest star in the night sky as seen from Earth, has a surface </a:t>
            </a:r>
            <a:br>
              <a:rPr lang="en-US" altLang="en-US" sz="1900" dirty="0"/>
            </a:br>
            <a:r>
              <a:rPr lang="en-US" altLang="en-US" sz="1900" dirty="0" smtClean="0"/>
              <a:t>temperature </a:t>
            </a:r>
            <a:r>
              <a:rPr lang="en-US" altLang="en-US" sz="1900" dirty="0"/>
              <a:t>of approximately 10,000 K. What color would you expect </a:t>
            </a:r>
            <a:r>
              <a:rPr lang="en-US" altLang="en-US" sz="1900" dirty="0" smtClean="0"/>
              <a:t>Sirius </a:t>
            </a:r>
            <a:r>
              <a:rPr lang="en-US" altLang="en-US" sz="1900" dirty="0"/>
              <a:t>to be? </a:t>
            </a:r>
          </a:p>
          <a:p>
            <a:pPr marL="457200" indent="-457200">
              <a:buFontTx/>
              <a:buAutoNum type="arabicPeriod"/>
              <a:tabLst>
                <a:tab pos="342900" algn="l"/>
                <a:tab pos="685800" algn="l"/>
              </a:tabLst>
            </a:pPr>
            <a:r>
              <a:rPr lang="en-US" altLang="en-US" sz="1900" dirty="0" smtClean="0"/>
              <a:t>Another </a:t>
            </a:r>
            <a:r>
              <a:rPr lang="en-US" altLang="en-US" sz="1900" dirty="0"/>
              <a:t>star, Betelgeuse, is red in color. Estimate the surface temperature </a:t>
            </a:r>
            <a:br>
              <a:rPr lang="en-US" altLang="en-US" sz="1900" dirty="0"/>
            </a:br>
            <a:r>
              <a:rPr lang="en-US" altLang="en-US" sz="1900" dirty="0"/>
              <a:t>		of Betelgeuse.</a:t>
            </a:r>
          </a:p>
        </p:txBody>
      </p:sp>
      <p:pic>
        <p:nvPicPr>
          <p:cNvPr id="26635" name="Picture 11" descr="CH26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4436" y="990600"/>
            <a:ext cx="4854575" cy="27130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56515" y="4450217"/>
            <a:ext cx="954557" cy="369332"/>
          </a:xfrm>
          <a:prstGeom prst="rect">
            <a:avLst/>
          </a:prstGeom>
          <a:noFill/>
          <a:ln>
            <a:solidFill>
              <a:srgbClr val="FFFF00"/>
            </a:solidFill>
          </a:ln>
        </p:spPr>
        <p:txBody>
          <a:bodyPr wrap="none" rtlCol="0">
            <a:spAutoFit/>
          </a:bodyPr>
          <a:lstStyle/>
          <a:p>
            <a:r>
              <a:rPr lang="en-US" dirty="0" smtClean="0">
                <a:solidFill>
                  <a:srgbClr val="FF0000"/>
                </a:solidFill>
              </a:rPr>
              <a:t>YELLOW</a:t>
            </a:r>
            <a:endParaRPr lang="en-US" dirty="0">
              <a:solidFill>
                <a:srgbClr val="FF0000"/>
              </a:solidFill>
            </a:endParaRPr>
          </a:p>
        </p:txBody>
      </p:sp>
      <p:sp>
        <p:nvSpPr>
          <p:cNvPr id="5" name="TextBox 4"/>
          <p:cNvSpPr txBox="1"/>
          <p:nvPr/>
        </p:nvSpPr>
        <p:spPr>
          <a:xfrm>
            <a:off x="8002947" y="4881847"/>
            <a:ext cx="816249" cy="369332"/>
          </a:xfrm>
          <a:prstGeom prst="rect">
            <a:avLst/>
          </a:prstGeom>
          <a:noFill/>
          <a:ln>
            <a:solidFill>
              <a:srgbClr val="FFFF00"/>
            </a:solidFill>
          </a:ln>
        </p:spPr>
        <p:txBody>
          <a:bodyPr wrap="none" rtlCol="0">
            <a:spAutoFit/>
          </a:bodyPr>
          <a:lstStyle/>
          <a:p>
            <a:r>
              <a:rPr lang="en-US" dirty="0" smtClean="0">
                <a:solidFill>
                  <a:srgbClr val="FF0000"/>
                </a:solidFill>
              </a:rPr>
              <a:t>WHITE</a:t>
            </a:r>
            <a:endParaRPr lang="en-US" dirty="0">
              <a:solidFill>
                <a:srgbClr val="FF0000"/>
              </a:solidFill>
            </a:endParaRPr>
          </a:p>
        </p:txBody>
      </p:sp>
      <p:sp>
        <p:nvSpPr>
          <p:cNvPr id="6" name="TextBox 5"/>
          <p:cNvSpPr txBox="1"/>
          <p:nvPr/>
        </p:nvSpPr>
        <p:spPr>
          <a:xfrm>
            <a:off x="2550701" y="5893085"/>
            <a:ext cx="1311578" cy="369332"/>
          </a:xfrm>
          <a:prstGeom prst="rect">
            <a:avLst/>
          </a:prstGeom>
          <a:noFill/>
          <a:ln>
            <a:solidFill>
              <a:srgbClr val="FFFF00"/>
            </a:solidFill>
          </a:ln>
        </p:spPr>
        <p:txBody>
          <a:bodyPr wrap="none" rtlCol="0">
            <a:spAutoFit/>
          </a:bodyPr>
          <a:lstStyle/>
          <a:p>
            <a:r>
              <a:rPr lang="en-US" dirty="0" smtClean="0">
                <a:solidFill>
                  <a:srgbClr val="FF0000"/>
                </a:solidFill>
              </a:rPr>
              <a:t>3000-3500K</a:t>
            </a:r>
            <a:endParaRPr lang="en-US" dirty="0">
              <a:solidFill>
                <a:srgbClr val="FF0000"/>
              </a:solidFill>
            </a:endParaRPr>
          </a:p>
        </p:txBody>
      </p:sp>
      <p:sp>
        <p:nvSpPr>
          <p:cNvPr id="7" name="TextBox 6"/>
          <p:cNvSpPr txBox="1"/>
          <p:nvPr/>
        </p:nvSpPr>
        <p:spPr>
          <a:xfrm>
            <a:off x="1964573" y="4018587"/>
            <a:ext cx="7230697" cy="369332"/>
          </a:xfrm>
          <a:prstGeom prst="rect">
            <a:avLst/>
          </a:prstGeom>
          <a:noFill/>
          <a:ln>
            <a:solidFill>
              <a:srgbClr val="FFFF00"/>
            </a:solidFill>
          </a:ln>
        </p:spPr>
        <p:txBody>
          <a:bodyPr wrap="none" rtlCol="0">
            <a:spAutoFit/>
          </a:bodyPr>
          <a:lstStyle/>
          <a:p>
            <a:r>
              <a:rPr lang="en-US" dirty="0" smtClean="0">
                <a:solidFill>
                  <a:srgbClr val="FF0000"/>
                </a:solidFill>
              </a:rPr>
              <a:t>KELVIN, an SI unit for temperature, similar to Celsius but off by 373 degrees</a:t>
            </a:r>
            <a:endParaRPr lang="en-US" dirty="0">
              <a:solidFill>
                <a:srgbClr val="FF0000"/>
              </a:solidFill>
            </a:endParaRPr>
          </a:p>
        </p:txBody>
      </p:sp>
    </p:spTree>
    <p:extLst>
      <p:ext uri="{BB962C8B-B14F-4D97-AF65-F5344CB8AC3E}">
        <p14:creationId xmlns:p14="http://schemas.microsoft.com/office/powerpoint/2010/main" val="91060733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6" y="0"/>
            <a:ext cx="7772400" cy="609599"/>
          </a:xfrm>
        </p:spPr>
        <p:txBody>
          <a:bodyPr/>
          <a:lstStyle/>
          <a:p>
            <a:r>
              <a:rPr lang="en-US" dirty="0" smtClean="0"/>
              <a:t>Luminosity</a:t>
            </a:r>
            <a:endParaRPr lang="en-US" dirty="0"/>
          </a:p>
        </p:txBody>
      </p:sp>
      <p:sp>
        <p:nvSpPr>
          <p:cNvPr id="3" name="Content Placeholder 2"/>
          <p:cNvSpPr>
            <a:spLocks noGrp="1"/>
          </p:cNvSpPr>
          <p:nvPr>
            <p:ph idx="1"/>
          </p:nvPr>
        </p:nvSpPr>
        <p:spPr>
          <a:xfrm>
            <a:off x="3749257" y="1341095"/>
            <a:ext cx="5234322" cy="4124906"/>
          </a:xfrm>
        </p:spPr>
        <p:txBody>
          <a:bodyPr>
            <a:normAutofit fontScale="92500" lnSpcReduction="10000"/>
          </a:bodyPr>
          <a:lstStyle/>
          <a:p>
            <a:r>
              <a:rPr lang="en-US" dirty="0" smtClean="0"/>
              <a:t>It is related to brightness, but there are complications.</a:t>
            </a:r>
          </a:p>
          <a:p>
            <a:r>
              <a:rPr lang="en-US" u="sng" dirty="0" smtClean="0"/>
              <a:t>Apparent brightness: How bright something appears to be. Things that are closer to us appear brighter than those things that are really the same brightness but farther away.</a:t>
            </a:r>
          </a:p>
          <a:p>
            <a:r>
              <a:rPr lang="en-US" dirty="0" smtClean="0"/>
              <a:t>Think of street lights. They are all the same brightness but the ones closer are brighter than those farther away.</a:t>
            </a:r>
          </a:p>
          <a:p>
            <a:r>
              <a:rPr lang="en-US" dirty="0" smtClean="0"/>
              <a:t>However, scientists have realized that some stars appear brighter than others even though they are farther away.</a:t>
            </a:r>
          </a:p>
          <a:p>
            <a:r>
              <a:rPr lang="en-US" dirty="0" smtClean="0"/>
              <a:t>This is because their </a:t>
            </a:r>
            <a:r>
              <a:rPr lang="en-US" u="sng" dirty="0" smtClean="0"/>
              <a:t>absolute brightness (the measure of the true brightness of a star</a:t>
            </a:r>
            <a:r>
              <a:rPr lang="en-US" dirty="0" smtClean="0"/>
              <a:t>) is much larger than their apparent brightness.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41228"/>
          <a:stretch/>
        </p:blipFill>
        <p:spPr>
          <a:xfrm>
            <a:off x="185057" y="1430369"/>
            <a:ext cx="3564200" cy="3946358"/>
          </a:xfrm>
          <a:prstGeom prst="rect">
            <a:avLst/>
          </a:prstGeom>
        </p:spPr>
      </p:pic>
      <p:sp>
        <p:nvSpPr>
          <p:cNvPr id="5" name="Rectangle 4"/>
          <p:cNvSpPr/>
          <p:nvPr/>
        </p:nvSpPr>
        <p:spPr>
          <a:xfrm>
            <a:off x="185056" y="559848"/>
            <a:ext cx="8798522" cy="830997"/>
          </a:xfrm>
          <a:prstGeom prst="rect">
            <a:avLst/>
          </a:prstGeom>
        </p:spPr>
        <p:txBody>
          <a:bodyPr wrap="square">
            <a:spAutoFit/>
          </a:bodyPr>
          <a:lstStyle/>
          <a:p>
            <a:r>
              <a:rPr lang="en-US" sz="2400" u="sng" dirty="0"/>
              <a:t>Luminosity is the total amount of energy (light) emitted by a star, galaxy, or other astronomical object.</a:t>
            </a:r>
          </a:p>
        </p:txBody>
      </p:sp>
      <p:sp>
        <p:nvSpPr>
          <p:cNvPr id="6" name="Rectangle 5"/>
          <p:cNvSpPr/>
          <p:nvPr/>
        </p:nvSpPr>
        <p:spPr>
          <a:xfrm>
            <a:off x="185056" y="5466000"/>
            <a:ext cx="8798522" cy="1200329"/>
          </a:xfrm>
          <a:prstGeom prst="rect">
            <a:avLst/>
          </a:prstGeom>
        </p:spPr>
        <p:txBody>
          <a:bodyPr wrap="square">
            <a:spAutoFit/>
          </a:bodyPr>
          <a:lstStyle/>
          <a:p>
            <a:r>
              <a:rPr lang="en-US" sz="2400" dirty="0"/>
              <a:t>Scientists can find the absolute brightness of a star if they know how far a star is away (using the Doppler Effect </a:t>
            </a:r>
            <a:r>
              <a:rPr lang="en-US" sz="2400" dirty="0" smtClean="0"/>
              <a:t>or Parallax for examples) </a:t>
            </a:r>
            <a:r>
              <a:rPr lang="en-US" sz="2400" dirty="0"/>
              <a:t>and its apparent brightness.</a:t>
            </a:r>
          </a:p>
        </p:txBody>
      </p:sp>
    </p:spTree>
    <p:extLst>
      <p:ext uri="{BB962C8B-B14F-4D97-AF65-F5344CB8AC3E}">
        <p14:creationId xmlns:p14="http://schemas.microsoft.com/office/powerpoint/2010/main" val="248743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TM03457452[[fn=Celestial]]</Template>
  <TotalTime>565</TotalTime>
  <Words>1590</Words>
  <Application>Microsoft Office PowerPoint</Application>
  <PresentationFormat>On-screen Show (4:3)</PresentationFormat>
  <Paragraphs>157</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Celestial</vt:lpstr>
      <vt:lpstr>Stars Part I: Star Categorization</vt:lpstr>
      <vt:lpstr>What is a star?</vt:lpstr>
      <vt:lpstr>What is the composition of a star?</vt:lpstr>
      <vt:lpstr>WHAT ARE THE FORCES IN A STAR?</vt:lpstr>
      <vt:lpstr>What causes a STAR to burn and emit light?</vt:lpstr>
      <vt:lpstr>Stellar Classification</vt:lpstr>
      <vt:lpstr>Solar Surface Temperature</vt:lpstr>
      <vt:lpstr>PowerPoint Presentation</vt:lpstr>
      <vt:lpstr>Luminosity</vt:lpstr>
      <vt:lpstr>Parallax: How we find the distance to the stars</vt:lpstr>
      <vt:lpstr>Solar Radii</vt:lpstr>
      <vt:lpstr>A Star’s Mass</vt:lpstr>
      <vt:lpstr>HR Diagrams</vt:lpstr>
      <vt:lpstr>Observe your H-R Diagrams. </vt:lpstr>
      <vt:lpstr>In Class Practice:</vt:lpstr>
      <vt:lpstr>PowerPoint Presentation</vt:lpstr>
      <vt:lpstr>Independent Practice</vt:lpstr>
      <vt:lpstr>What H-R Diagrams Tell us</vt:lpstr>
      <vt:lpstr>PowerPoint Presentation</vt:lpstr>
      <vt:lpstr>Graphic Analysis</vt:lpstr>
    </vt:vector>
  </TitlesOfParts>
  <Company>Chandler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Stars Part I: Star Categorization</dc:title>
  <dc:creator>Ives, Keith</dc:creator>
  <cp:lastModifiedBy>Ives, Keith</cp:lastModifiedBy>
  <cp:revision>20</cp:revision>
  <dcterms:created xsi:type="dcterms:W3CDTF">2017-09-05T17:40:01Z</dcterms:created>
  <dcterms:modified xsi:type="dcterms:W3CDTF">2017-09-06T21:54:27Z</dcterms:modified>
</cp:coreProperties>
</file>